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701" r:id="rId3"/>
  </p:sldMasterIdLst>
  <p:notesMasterIdLst>
    <p:notesMasterId r:id="rId21"/>
  </p:notesMasterIdLst>
  <p:handoutMasterIdLst>
    <p:handoutMasterId r:id="rId22"/>
  </p:handoutMasterIdLst>
  <p:sldIdLst>
    <p:sldId id="1066" r:id="rId4"/>
    <p:sldId id="1081" r:id="rId5"/>
    <p:sldId id="1082" r:id="rId6"/>
    <p:sldId id="1083" r:id="rId7"/>
    <p:sldId id="1069" r:id="rId8"/>
    <p:sldId id="1106" r:id="rId9"/>
    <p:sldId id="1104" r:id="rId10"/>
    <p:sldId id="1105" r:id="rId11"/>
    <p:sldId id="1109" r:id="rId12"/>
    <p:sldId id="1112" r:id="rId13"/>
    <p:sldId id="1110" r:id="rId14"/>
    <p:sldId id="1113" r:id="rId15"/>
    <p:sldId id="1096" r:id="rId16"/>
    <p:sldId id="1098" r:id="rId17"/>
    <p:sldId id="1111" r:id="rId18"/>
    <p:sldId id="1071" r:id="rId19"/>
    <p:sldId id="1103" r:id="rId20"/>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2CC"/>
    <a:srgbClr val="F7D5D8"/>
    <a:srgbClr val="FF0000"/>
    <a:srgbClr val="FF7C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0" autoAdjust="0"/>
    <p:restoredTop sz="94781" autoAdjust="0"/>
  </p:normalViewPr>
  <p:slideViewPr>
    <p:cSldViewPr snapToGrid="0">
      <p:cViewPr varScale="1">
        <p:scale>
          <a:sx n="81" d="100"/>
          <a:sy n="81" d="100"/>
        </p:scale>
        <p:origin x="74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954A1B8-0AC0-4A66-A0CA-5B79FB6CD95D}"/>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B5FF574-5195-4A32-BCFF-C8DF4BFB57C1}"/>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9C3F239-938F-4992-B46B-C0CC22B8B234}" type="datetimeFigureOut">
              <a:rPr kumimoji="1" lang="ja-JP" altLang="en-US" smtClean="0"/>
              <a:t>2020/9/26</a:t>
            </a:fld>
            <a:endParaRPr kumimoji="1" lang="ja-JP" altLang="en-US"/>
          </a:p>
        </p:txBody>
      </p:sp>
      <p:sp>
        <p:nvSpPr>
          <p:cNvPr id="4" name="フッター プレースホルダー 3">
            <a:extLst>
              <a:ext uri="{FF2B5EF4-FFF2-40B4-BE49-F238E27FC236}">
                <a16:creationId xmlns:a16="http://schemas.microsoft.com/office/drawing/2014/main" id="{4A6A3FEB-2C35-4916-929D-C3CDD54BB7A1}"/>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6674C5-C36B-4E62-90F9-522BA0B8F98A}"/>
              </a:ext>
            </a:extLst>
          </p:cNvPr>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E8E4573E-4B85-4200-AD06-2858A1403696}" type="slidenum">
              <a:rPr kumimoji="1" lang="ja-JP" altLang="en-US" smtClean="0"/>
              <a:t>‹#›</a:t>
            </a:fld>
            <a:endParaRPr kumimoji="1" lang="ja-JP" altLang="en-US"/>
          </a:p>
        </p:txBody>
      </p:sp>
    </p:spTree>
    <p:extLst>
      <p:ext uri="{BB962C8B-B14F-4D97-AF65-F5344CB8AC3E}">
        <p14:creationId xmlns:p14="http://schemas.microsoft.com/office/powerpoint/2010/main" val="3346536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135"/>
          </a:xfrm>
          <a:prstGeom prst="rect">
            <a:avLst/>
          </a:prstGeom>
        </p:spPr>
        <p:txBody>
          <a:bodyPr vert="horz" lIns="91998" tIns="45999" rIns="91998" bIns="459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8" y="0"/>
            <a:ext cx="2984871" cy="502135"/>
          </a:xfrm>
          <a:prstGeom prst="rect">
            <a:avLst/>
          </a:prstGeom>
        </p:spPr>
        <p:txBody>
          <a:bodyPr vert="horz" lIns="91998" tIns="45999" rIns="91998" bIns="45999" rtlCol="0"/>
          <a:lstStyle>
            <a:lvl1pPr algn="r">
              <a:defRPr sz="1200"/>
            </a:lvl1pPr>
          </a:lstStyle>
          <a:p>
            <a:fld id="{428F7B8A-ECB3-4DCB-A8B6-0DC4273B5798}" type="datetimeFigureOut">
              <a:rPr kumimoji="1" lang="ja-JP" altLang="en-US" smtClean="0"/>
              <a:t>2020/9/26</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1998" tIns="45999" rIns="91998" bIns="45999" rtlCol="0" anchor="ctr"/>
          <a:lstStyle/>
          <a:p>
            <a:endParaRPr lang="ja-JP" altLang="en-US"/>
          </a:p>
        </p:txBody>
      </p:sp>
      <p:sp>
        <p:nvSpPr>
          <p:cNvPr id="5" name="ノート プレースホルダー 4"/>
          <p:cNvSpPr>
            <a:spLocks noGrp="1"/>
          </p:cNvSpPr>
          <p:nvPr>
            <p:ph type="body" sz="quarter" idx="3"/>
          </p:nvPr>
        </p:nvSpPr>
        <p:spPr>
          <a:xfrm>
            <a:off x="688817" y="4821456"/>
            <a:ext cx="5510530" cy="3945117"/>
          </a:xfrm>
          <a:prstGeom prst="rect">
            <a:avLst/>
          </a:prstGeom>
        </p:spPr>
        <p:txBody>
          <a:bodyPr vert="horz" lIns="91998" tIns="45999" rIns="91998" bIns="459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579"/>
            <a:ext cx="2984871" cy="502135"/>
          </a:xfrm>
          <a:prstGeom prst="rect">
            <a:avLst/>
          </a:prstGeom>
        </p:spPr>
        <p:txBody>
          <a:bodyPr vert="horz" lIns="91998" tIns="45999" rIns="91998" bIns="459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8" y="9516579"/>
            <a:ext cx="2984871" cy="502135"/>
          </a:xfrm>
          <a:prstGeom prst="rect">
            <a:avLst/>
          </a:prstGeom>
        </p:spPr>
        <p:txBody>
          <a:bodyPr vert="horz" lIns="91998" tIns="45999" rIns="91998" bIns="45999" rtlCol="0" anchor="b"/>
          <a:lstStyle>
            <a:lvl1pPr algn="r">
              <a:defRPr sz="1200"/>
            </a:lvl1pPr>
          </a:lstStyle>
          <a:p>
            <a:fld id="{E17B0DF9-1F37-4A66-9783-40CCAB7AF1DB}" type="slidenum">
              <a:rPr kumimoji="1" lang="ja-JP" altLang="en-US" smtClean="0"/>
              <a:t>‹#›</a:t>
            </a:fld>
            <a:endParaRPr kumimoji="1" lang="ja-JP" altLang="en-US"/>
          </a:p>
        </p:txBody>
      </p:sp>
    </p:spTree>
    <p:extLst>
      <p:ext uri="{BB962C8B-B14F-4D97-AF65-F5344CB8AC3E}">
        <p14:creationId xmlns:p14="http://schemas.microsoft.com/office/powerpoint/2010/main" val="41851438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17B0DF9-1F37-4A66-9783-40CCAB7AF1DB}" type="slidenum">
              <a:rPr kumimoji="1" lang="ja-JP" altLang="en-US" smtClean="0"/>
              <a:t>2</a:t>
            </a:fld>
            <a:endParaRPr kumimoji="1" lang="ja-JP" altLang="en-US"/>
          </a:p>
        </p:txBody>
      </p:sp>
    </p:spTree>
    <p:extLst>
      <p:ext uri="{BB962C8B-B14F-4D97-AF65-F5344CB8AC3E}">
        <p14:creationId xmlns:p14="http://schemas.microsoft.com/office/powerpoint/2010/main" val="48200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→保証金を払えば通関はできる</a:t>
            </a:r>
          </a:p>
          <a:p>
            <a:endParaRPr kumimoji="1" lang="ja-JP" altLang="en-US" dirty="0"/>
          </a:p>
        </p:txBody>
      </p:sp>
      <p:sp>
        <p:nvSpPr>
          <p:cNvPr id="4" name="スライド番号プレースホルダー 3"/>
          <p:cNvSpPr>
            <a:spLocks noGrp="1"/>
          </p:cNvSpPr>
          <p:nvPr>
            <p:ph type="sldNum" sz="quarter" idx="5"/>
          </p:nvPr>
        </p:nvSpPr>
        <p:spPr/>
        <p:txBody>
          <a:bodyPr/>
          <a:lstStyle/>
          <a:p>
            <a:fld id="{E17B0DF9-1F37-4A66-9783-40CCAB7AF1DB}" type="slidenum">
              <a:rPr kumimoji="1" lang="ja-JP" altLang="en-US" smtClean="0"/>
              <a:t>3</a:t>
            </a:fld>
            <a:endParaRPr kumimoji="1" lang="ja-JP" altLang="en-US"/>
          </a:p>
        </p:txBody>
      </p:sp>
    </p:spTree>
    <p:extLst>
      <p:ext uri="{BB962C8B-B14F-4D97-AF65-F5344CB8AC3E}">
        <p14:creationId xmlns:p14="http://schemas.microsoft.com/office/powerpoint/2010/main" val="37133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→何をして対象でないと判断するのか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→誰が何を基準に不十分と判断するのか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→内容に変更があれば原産地証明書は取り直し</a:t>
            </a:r>
            <a:endParaRPr lang="en-US" altLang="ja-JP"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→やむを得ない理由ならば１２カ月の遡及発給ができるが・・・</a:t>
            </a:r>
            <a:endParaRPr lang="en-US" altLang="ja-JP"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→一度引っ掛かったらしばらく疑われるでしょう</a:t>
            </a:r>
            <a:endParaRPr lang="en-US" altLang="ja-JP" dirty="0">
              <a:solidFill>
                <a:srgbClr val="222222"/>
              </a:solidFill>
              <a:latin typeface="HGP創英角ﾎﾟｯﾌﾟ体" panose="040B0A00000000000000" pitchFamily="50" charset="-128"/>
              <a:ea typeface="HGP創英角ﾎﾟｯﾌﾟ体" panose="040B0A00000000000000" pitchFamily="50" charset="-128"/>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17B0DF9-1F37-4A66-9783-40CCAB7AF1DB}" type="slidenum">
              <a:rPr kumimoji="1" lang="ja-JP" altLang="en-US" smtClean="0"/>
              <a:t>4</a:t>
            </a:fld>
            <a:endParaRPr kumimoji="1" lang="ja-JP" altLang="en-US"/>
          </a:p>
        </p:txBody>
      </p:sp>
    </p:spTree>
    <p:extLst>
      <p:ext uri="{BB962C8B-B14F-4D97-AF65-F5344CB8AC3E}">
        <p14:creationId xmlns:p14="http://schemas.microsoft.com/office/powerpoint/2010/main" val="113746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新型肺炎でバタバタしている隙に国境に攻めてきてますし。</a:t>
            </a:r>
          </a:p>
        </p:txBody>
      </p:sp>
      <p:sp>
        <p:nvSpPr>
          <p:cNvPr id="4" name="スライド番号プレースホルダー 3"/>
          <p:cNvSpPr>
            <a:spLocks noGrp="1"/>
          </p:cNvSpPr>
          <p:nvPr>
            <p:ph type="sldNum" sz="quarter" idx="5"/>
          </p:nvPr>
        </p:nvSpPr>
        <p:spPr/>
        <p:txBody>
          <a:bodyPr/>
          <a:lstStyle/>
          <a:p>
            <a:fld id="{E17B0DF9-1F37-4A66-9783-40CCAB7AF1DB}" type="slidenum">
              <a:rPr kumimoji="1" lang="ja-JP" altLang="en-US" smtClean="0"/>
              <a:t>16</a:t>
            </a:fld>
            <a:endParaRPr kumimoji="1" lang="ja-JP" altLang="en-US"/>
          </a:p>
        </p:txBody>
      </p:sp>
    </p:spTree>
    <p:extLst>
      <p:ext uri="{BB962C8B-B14F-4D97-AF65-F5344CB8AC3E}">
        <p14:creationId xmlns:p14="http://schemas.microsoft.com/office/powerpoint/2010/main" val="345046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884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782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462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24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37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93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フッター プレースホルダー 3">
            <a:extLst>
              <a:ext uri="{FF2B5EF4-FFF2-40B4-BE49-F238E27FC236}">
                <a16:creationId xmlns:a16="http://schemas.microsoft.com/office/drawing/2014/main" id="{9423FF00-4527-4C44-98EE-0BA29CFB6FC7}"/>
              </a:ext>
            </a:extLst>
          </p:cNvPr>
          <p:cNvSpPr>
            <a:spLocks noGrp="1"/>
          </p:cNvSpPr>
          <p:nvPr>
            <p:ph type="ftr" sz="quarter" idx="10"/>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2066359-7145-40D0-ABC8-08D3CAA60624}"/>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273239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102A56-5627-4931-8D8B-C48D208B0968}"/>
              </a:ext>
            </a:extLst>
          </p:cNvPr>
          <p:cNvSpPr>
            <a:spLocks noGrp="1"/>
          </p:cNvSpPr>
          <p:nvPr>
            <p:ph type="title"/>
          </p:nvPr>
        </p:nvSpPr>
        <p:spPr>
          <a:xfrm>
            <a:off x="628650" y="365125"/>
            <a:ext cx="7886700" cy="1325563"/>
          </a:xfrm>
          <a:prstGeom prst="rect">
            <a:avLst/>
          </a:prstGeom>
        </p:spPr>
        <p:txBody>
          <a:body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21DC9BAC-1E26-4068-ABA3-DA07EB1C9837}"/>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673249-899F-45DD-B2D3-9455DC0218A9}"/>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53330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フッター プレースホルダー 3">
            <a:extLst>
              <a:ext uri="{FF2B5EF4-FFF2-40B4-BE49-F238E27FC236}">
                <a16:creationId xmlns:a16="http://schemas.microsoft.com/office/drawing/2014/main" id="{72E68AC7-DD7E-41F9-AAC5-89F930DD14EC}"/>
              </a:ext>
            </a:extLst>
          </p:cNvPr>
          <p:cNvSpPr>
            <a:spLocks noGrp="1"/>
          </p:cNvSpPr>
          <p:nvPr>
            <p:ph type="ftr" sz="quarter" idx="10"/>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3169A1-279A-4A14-BC36-1667172A9E9C}"/>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216536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フッター プレースホルダー 3">
            <a:extLst>
              <a:ext uri="{FF2B5EF4-FFF2-40B4-BE49-F238E27FC236}">
                <a16:creationId xmlns:a16="http://schemas.microsoft.com/office/drawing/2014/main" id="{A37A12A4-B354-4A14-BBEC-CE2068022004}"/>
              </a:ext>
            </a:extLst>
          </p:cNvPr>
          <p:cNvSpPr>
            <a:spLocks noGrp="1"/>
          </p:cNvSpPr>
          <p:nvPr>
            <p:ph type="ftr" sz="quarter" idx="10"/>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4934D83-6652-41BB-867C-411442E188D6}"/>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800533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フッター プレースホルダー 4">
            <a:extLst>
              <a:ext uri="{FF2B5EF4-FFF2-40B4-BE49-F238E27FC236}">
                <a16:creationId xmlns:a16="http://schemas.microsoft.com/office/drawing/2014/main" id="{F32C3F09-A6D7-4D23-BD00-AE8CD4794960}"/>
              </a:ext>
            </a:extLst>
          </p:cNvPr>
          <p:cNvSpPr>
            <a:spLocks noGrp="1"/>
          </p:cNvSpPr>
          <p:nvPr>
            <p:ph type="ftr" sz="quarter" idx="10"/>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25A372-E5ED-4AAC-82A2-8DE844E81957}"/>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6385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36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フッター プレースホルダー 6">
            <a:extLst>
              <a:ext uri="{FF2B5EF4-FFF2-40B4-BE49-F238E27FC236}">
                <a16:creationId xmlns:a16="http://schemas.microsoft.com/office/drawing/2014/main" id="{6F61007B-D9F6-4FA4-ABED-C341ABA401EC}"/>
              </a:ext>
            </a:extLst>
          </p:cNvPr>
          <p:cNvSpPr>
            <a:spLocks noGrp="1"/>
          </p:cNvSpPr>
          <p:nvPr>
            <p:ph type="ftr" sz="quarter" idx="10"/>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8922EE29-0135-46D0-936C-D5581B52BC9A}"/>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924113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フッター プレースホルダー 2">
            <a:extLst>
              <a:ext uri="{FF2B5EF4-FFF2-40B4-BE49-F238E27FC236}">
                <a16:creationId xmlns:a16="http://schemas.microsoft.com/office/drawing/2014/main" id="{293E984E-72D8-44B7-B2FB-074B8CC8EE28}"/>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143897-82D4-4536-A7E7-D0A853C062D2}"/>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63690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A707842-40AE-4675-8992-B974418EE204}"/>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FB1C9EC2-D830-41E0-9196-50D3DFED1F23}"/>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2531484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フッター プレースホルダー 2">
            <a:extLst>
              <a:ext uri="{FF2B5EF4-FFF2-40B4-BE49-F238E27FC236}">
                <a16:creationId xmlns:a16="http://schemas.microsoft.com/office/drawing/2014/main" id="{B885BB31-7EE1-4A64-96DA-8A187402A998}"/>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0A84687-B860-49CA-8381-910B3E80E53C}"/>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3719173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フッター プレースホルダー 4">
            <a:extLst>
              <a:ext uri="{FF2B5EF4-FFF2-40B4-BE49-F238E27FC236}">
                <a16:creationId xmlns:a16="http://schemas.microsoft.com/office/drawing/2014/main" id="{C502E088-69DE-48C4-83D5-73923C0ED2FE}"/>
              </a:ext>
            </a:extLst>
          </p:cNvPr>
          <p:cNvSpPr>
            <a:spLocks noGrp="1"/>
          </p:cNvSpPr>
          <p:nvPr>
            <p:ph type="ftr" sz="quarter" idx="10"/>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EB9BF1-CACC-442C-A3B5-08359BF8279C}"/>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203777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フッター プレースホルダー 4">
            <a:extLst>
              <a:ext uri="{FF2B5EF4-FFF2-40B4-BE49-F238E27FC236}">
                <a16:creationId xmlns:a16="http://schemas.microsoft.com/office/drawing/2014/main" id="{47C5B0CD-4C1F-4B0E-BCF6-59435FB3D03A}"/>
              </a:ext>
            </a:extLst>
          </p:cNvPr>
          <p:cNvSpPr>
            <a:spLocks noGrp="1"/>
          </p:cNvSpPr>
          <p:nvPr>
            <p:ph type="ftr" sz="quarter" idx="10"/>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84F0E9-CE52-48D2-A0B7-F5AD093C5BCD}"/>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3501455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フッター プレースホルダー 3">
            <a:extLst>
              <a:ext uri="{FF2B5EF4-FFF2-40B4-BE49-F238E27FC236}">
                <a16:creationId xmlns:a16="http://schemas.microsoft.com/office/drawing/2014/main" id="{20B8AABE-CF16-4FC6-8745-E54B0F5F5D4E}"/>
              </a:ext>
            </a:extLst>
          </p:cNvPr>
          <p:cNvSpPr>
            <a:spLocks noGrp="1"/>
          </p:cNvSpPr>
          <p:nvPr>
            <p:ph type="ftr" sz="quarter" idx="10"/>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9E3DBCB-76EF-4F51-A411-330DC4BBA0E1}"/>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266865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フッター プレースホルダー 3">
            <a:extLst>
              <a:ext uri="{FF2B5EF4-FFF2-40B4-BE49-F238E27FC236}">
                <a16:creationId xmlns:a16="http://schemas.microsoft.com/office/drawing/2014/main" id="{893C9C20-C101-477E-BB06-D47F54108031}"/>
              </a:ext>
            </a:extLst>
          </p:cNvPr>
          <p:cNvSpPr>
            <a:spLocks noGrp="1"/>
          </p:cNvSpPr>
          <p:nvPr>
            <p:ph type="ftr" sz="quarter" idx="10"/>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E3F3711-B29E-48D7-B12E-0D25B387834E}"/>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329492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8A5CD78-B8D5-4067-BB76-8254C5AD8EFE}"/>
              </a:ext>
            </a:extLst>
          </p:cNvPr>
          <p:cNvSpPr>
            <a:spLocks noGrp="1"/>
          </p:cNvSpPr>
          <p:nvPr>
            <p:ph type="ftr" sz="quarter" idx="10"/>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28D249DC-995C-4614-AB38-02D2D033BB8F}"/>
              </a:ext>
            </a:extLst>
          </p:cNvPr>
          <p:cNvSpPr>
            <a:spLocks noGrp="1"/>
          </p:cNvSpPr>
          <p:nvPr>
            <p:ph type="sldNum" sz="quarter" idx="11"/>
          </p:nvPr>
        </p:nvSpPr>
        <p:spPr/>
        <p:txBody>
          <a:body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958557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フッター プレースホルダー 3">
            <a:extLst>
              <a:ext uri="{FF2B5EF4-FFF2-40B4-BE49-F238E27FC236}">
                <a16:creationId xmlns:a16="http://schemas.microsoft.com/office/drawing/2014/main" id="{35B26850-862C-403B-A654-DCD9E68AF750}"/>
              </a:ext>
            </a:extLst>
          </p:cNvPr>
          <p:cNvSpPr>
            <a:spLocks noGrp="1"/>
          </p:cNvSpPr>
          <p:nvPr>
            <p:ph type="ftr" sz="quarter" idx="10"/>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5EE63D5B-83EA-4EC4-96D6-DFB2C9E1CD20}"/>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41783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41039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フッター プレースホルダー 3">
            <a:extLst>
              <a:ext uri="{FF2B5EF4-FFF2-40B4-BE49-F238E27FC236}">
                <a16:creationId xmlns:a16="http://schemas.microsoft.com/office/drawing/2014/main" id="{667470EA-617C-4EFB-9B22-485DC8C6092D}"/>
              </a:ext>
            </a:extLst>
          </p:cNvPr>
          <p:cNvSpPr>
            <a:spLocks noGrp="1"/>
          </p:cNvSpPr>
          <p:nvPr>
            <p:ph type="ftr" sz="quarter" idx="10"/>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61FA24FE-7E17-4B4B-AC26-C456DBB38D7A}"/>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2845794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フッター プレースホルダー 3">
            <a:extLst>
              <a:ext uri="{FF2B5EF4-FFF2-40B4-BE49-F238E27FC236}">
                <a16:creationId xmlns:a16="http://schemas.microsoft.com/office/drawing/2014/main" id="{00B99C04-EC49-4059-9AFB-F8AD8004E361}"/>
              </a:ext>
            </a:extLst>
          </p:cNvPr>
          <p:cNvSpPr>
            <a:spLocks noGrp="1"/>
          </p:cNvSpPr>
          <p:nvPr>
            <p:ph type="ftr" sz="quarter" idx="10"/>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073B92D-6F79-4771-90FE-8418080B1524}"/>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1764641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フッター プレースホルダー 4">
            <a:extLst>
              <a:ext uri="{FF2B5EF4-FFF2-40B4-BE49-F238E27FC236}">
                <a16:creationId xmlns:a16="http://schemas.microsoft.com/office/drawing/2014/main" id="{EAD00577-5528-40F6-A5CF-DB79DB88E8A7}"/>
              </a:ext>
            </a:extLst>
          </p:cNvPr>
          <p:cNvSpPr>
            <a:spLocks noGrp="1"/>
          </p:cNvSpPr>
          <p:nvPr>
            <p:ph type="ftr" sz="quarter" idx="10"/>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C1C8C5E-C253-47EF-B7DF-19F5DE4389E1}"/>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2854986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フッター プレースホルダー 6">
            <a:extLst>
              <a:ext uri="{FF2B5EF4-FFF2-40B4-BE49-F238E27FC236}">
                <a16:creationId xmlns:a16="http://schemas.microsoft.com/office/drawing/2014/main" id="{EC1FAFE6-E7CC-429A-9E37-31B3DFC759AD}"/>
              </a:ext>
            </a:extLst>
          </p:cNvPr>
          <p:cNvSpPr>
            <a:spLocks noGrp="1"/>
          </p:cNvSpPr>
          <p:nvPr>
            <p:ph type="ftr" sz="quarter" idx="10"/>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CB212D99-9304-44C2-B280-7EF0261240C4}"/>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73495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フッター プレースホルダー 2">
            <a:extLst>
              <a:ext uri="{FF2B5EF4-FFF2-40B4-BE49-F238E27FC236}">
                <a16:creationId xmlns:a16="http://schemas.microsoft.com/office/drawing/2014/main" id="{A52DA617-1913-4D22-86D3-8F06B044C637}"/>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8362AC1-C730-4FA6-BB36-4068F07DF1FA}"/>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908392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029D235-C9AB-4832-AD49-D0F12A087521}"/>
              </a:ext>
            </a:extLst>
          </p:cNvPr>
          <p:cNvSpPr>
            <a:spLocks noGrp="1"/>
          </p:cNvSpPr>
          <p:nvPr>
            <p:ph type="sldNum" sz="quarter" idx="10"/>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2339590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フッター プレースホルダー 2">
            <a:extLst>
              <a:ext uri="{FF2B5EF4-FFF2-40B4-BE49-F238E27FC236}">
                <a16:creationId xmlns:a16="http://schemas.microsoft.com/office/drawing/2014/main" id="{E01208E9-92F3-4EC6-AF07-6ED0B81A8057}"/>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1557E79-94FF-4F14-B6D1-2333216FDCDE}"/>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2073088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フッター プレースホルダー 4">
            <a:extLst>
              <a:ext uri="{FF2B5EF4-FFF2-40B4-BE49-F238E27FC236}">
                <a16:creationId xmlns:a16="http://schemas.microsoft.com/office/drawing/2014/main" id="{ED8D84CD-EC42-44EF-82A7-63ABC034F910}"/>
              </a:ext>
            </a:extLst>
          </p:cNvPr>
          <p:cNvSpPr>
            <a:spLocks noGrp="1"/>
          </p:cNvSpPr>
          <p:nvPr>
            <p:ph type="ftr" sz="quarter" idx="10"/>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138BB55C-6E66-4A2C-AC83-49BF8FA02AD4}"/>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4060898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フッター プレースホルダー 4">
            <a:extLst>
              <a:ext uri="{FF2B5EF4-FFF2-40B4-BE49-F238E27FC236}">
                <a16:creationId xmlns:a16="http://schemas.microsoft.com/office/drawing/2014/main" id="{B933FCCF-EBAE-4A6E-B197-8C6324B86153}"/>
              </a:ext>
            </a:extLst>
          </p:cNvPr>
          <p:cNvSpPr>
            <a:spLocks noGrp="1"/>
          </p:cNvSpPr>
          <p:nvPr>
            <p:ph type="ftr" sz="quarter" idx="10"/>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3021294-F1DB-4D93-BCC5-E353E7F165C4}"/>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3123779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フッター プレースホルダー 3">
            <a:extLst>
              <a:ext uri="{FF2B5EF4-FFF2-40B4-BE49-F238E27FC236}">
                <a16:creationId xmlns:a16="http://schemas.microsoft.com/office/drawing/2014/main" id="{F91468B2-093E-44A4-8D7A-779F2C29FE17}"/>
              </a:ext>
            </a:extLst>
          </p:cNvPr>
          <p:cNvSpPr>
            <a:spLocks noGrp="1"/>
          </p:cNvSpPr>
          <p:nvPr>
            <p:ph type="ftr" sz="quarter" idx="10"/>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5B1E27E-DF85-4BF6-861A-2602621E4409}"/>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135664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2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フッター プレースホルダー 3">
            <a:extLst>
              <a:ext uri="{FF2B5EF4-FFF2-40B4-BE49-F238E27FC236}">
                <a16:creationId xmlns:a16="http://schemas.microsoft.com/office/drawing/2014/main" id="{3E828C47-2FC4-4AD7-8D20-F5F19D8BAD38}"/>
              </a:ext>
            </a:extLst>
          </p:cNvPr>
          <p:cNvSpPr>
            <a:spLocks noGrp="1"/>
          </p:cNvSpPr>
          <p:nvPr>
            <p:ph type="ftr" sz="quarter" idx="10"/>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0AC0897-C396-4814-A373-824A82F5836E}"/>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2156520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AE9FDFC-2A78-4A47-9661-4D0B591E439A}"/>
              </a:ext>
            </a:extLst>
          </p:cNvPr>
          <p:cNvSpPr>
            <a:spLocks noGrp="1"/>
          </p:cNvSpPr>
          <p:nvPr>
            <p:ph type="ftr" sz="quarter" idx="10"/>
          </p:nvPr>
        </p:nvSpPr>
        <p:spPr/>
        <p:txBody>
          <a:bodyPr/>
          <a:lstStyle/>
          <a:p>
            <a:endParaRPr kumimoji="1" lang="ja-JP" altLang="en-US" dirty="0"/>
          </a:p>
        </p:txBody>
      </p:sp>
      <p:sp>
        <p:nvSpPr>
          <p:cNvPr id="3" name="スライド番号プレースホルダー 2">
            <a:extLst>
              <a:ext uri="{FF2B5EF4-FFF2-40B4-BE49-F238E27FC236}">
                <a16:creationId xmlns:a16="http://schemas.microsoft.com/office/drawing/2014/main" id="{4E92A69F-1C2C-432C-92E1-46E7DC1A7A62}"/>
              </a:ext>
            </a:extLst>
          </p:cNvPr>
          <p:cNvSpPr>
            <a:spLocks noGrp="1"/>
          </p:cNvSpPr>
          <p:nvPr>
            <p:ph type="sldNum" sz="quarter" idx="11"/>
          </p:nvPr>
        </p:nvSpPr>
        <p:spPr/>
        <p:txBody>
          <a:body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30314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6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3143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C313BC-E87E-432B-A718-7AB3D412E2C9}"/>
              </a:ext>
            </a:extLst>
          </p:cNvPr>
          <p:cNvSpPr>
            <a:spLocks noGrp="1"/>
          </p:cNvSpPr>
          <p:nvPr>
            <p:ph type="sldNum" sz="quarter" idx="10"/>
          </p:nvPr>
        </p:nvSpPr>
        <p:spPr/>
        <p:txBody>
          <a:bodyPr/>
          <a:lstStyle/>
          <a:p>
            <a:fld id="{04A1097B-1708-48CA-9A6B-0C7579E26D89}" type="slidenum">
              <a:rPr kumimoji="1" lang="ja-JP" altLang="en-US" smtClean="0"/>
              <a:t>‹#›</a:t>
            </a:fld>
            <a:endParaRPr kumimoji="1" lang="ja-JP" altLang="en-US"/>
          </a:p>
        </p:txBody>
      </p:sp>
    </p:spTree>
    <p:extLst>
      <p:ext uri="{BB962C8B-B14F-4D97-AF65-F5344CB8AC3E}">
        <p14:creationId xmlns:p14="http://schemas.microsoft.com/office/powerpoint/2010/main" val="256170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37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18815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7D818C-A77E-4127-A808-9E23856291E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1097B-1708-48CA-9A6B-0C7579E26D89}" type="slidenum">
              <a:rPr kumimoji="1" lang="ja-JP" altLang="en-US" smtClean="0"/>
              <a:t>‹#›</a:t>
            </a:fld>
            <a:endParaRPr kumimoji="1" lang="ja-JP" altLang="en-US"/>
          </a:p>
        </p:txBody>
      </p:sp>
      <p:sp>
        <p:nvSpPr>
          <p:cNvPr id="3" name="フッター プレースホルダー 2">
            <a:extLst>
              <a:ext uri="{FF2B5EF4-FFF2-40B4-BE49-F238E27FC236}">
                <a16:creationId xmlns:a16="http://schemas.microsoft.com/office/drawing/2014/main" id="{57ED49C0-9280-46EF-A45C-D9023E9A517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6992483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715" r:id="rId8"/>
    <p:sldLayoutId id="2147483681" r:id="rId9"/>
    <p:sldLayoutId id="2147483682" r:id="rId10"/>
    <p:sldLayoutId id="2147483683" r:id="rId11"/>
    <p:sldLayoutId id="2147483684" r:id="rId12"/>
    <p:sldLayoutId id="2147483685" r:id="rId13"/>
    <p:sldLayoutId id="2147483686" r:id="rId14"/>
  </p:sldLayoutIdLst>
  <p:hf hdr="0" dt="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50" charset="-128"/>
          <a:cs typeface="+mj-cs"/>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5pPr>
      <a:lvl6pPr marL="4572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6pPr>
      <a:lvl7pPr marL="9144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7pPr>
      <a:lvl8pPr marL="13716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8pPr>
      <a:lvl9pPr marL="18288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50"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50"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50"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50"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50"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eus_PRE_2">
            <a:extLst>
              <a:ext uri="{FF2B5EF4-FFF2-40B4-BE49-F238E27FC236}">
                <a16:creationId xmlns:a16="http://schemas.microsoft.com/office/drawing/2014/main" id="{E3DD79EF-04A5-400E-9BEE-21E3B9D742E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t="7143" b="34416"/>
          <a:stretch>
            <a:fillRect/>
          </a:stretch>
        </p:blipFill>
        <p:spPr bwMode="auto">
          <a:xfrm>
            <a:off x="138313" y="0"/>
            <a:ext cx="9005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3BB76FC-267D-41FB-8223-422191729CB8}"/>
              </a:ext>
            </a:extLst>
          </p:cNvPr>
          <p:cNvSpPr>
            <a:spLocks/>
          </p:cNvSpPr>
          <p:nvPr userDrawn="1"/>
        </p:nvSpPr>
        <p:spPr bwMode="auto">
          <a:xfrm>
            <a:off x="2286000" y="609600"/>
            <a:ext cx="5486400" cy="457200"/>
          </a:xfrm>
          <a:prstGeom prst="rect">
            <a:avLst/>
          </a:prstGeom>
          <a:noFill/>
          <a:ln>
            <a:noFill/>
          </a:ln>
          <a:extLst>
            <a:ext uri="{909E8E84-426E-40dd-AFC4-6F175D3DCCD1}"/>
            <a:ext uri="{91240B29-F687-4f45-9708-019B960494DF}"/>
          </a:extLst>
        </p:spPr>
        <p:txBody>
          <a:bodyPr lIns="0" tIns="0" rIns="40639" bIns="0"/>
          <a:lstStyle>
            <a:lvl1pPr marL="39688" eaLnBrk="0" hangingPunct="0">
              <a:defRPr sz="1000">
                <a:solidFill>
                  <a:schemeClr val="tx1"/>
                </a:solidFill>
                <a:latin typeface="Tahoma" panose="020B0604030504040204" pitchFamily="34" charset="0"/>
                <a:ea typeface="MS PGothic" panose="020B0600070205080204" pitchFamily="34" charset="-128"/>
              </a:defRPr>
            </a:lvl1pPr>
            <a:lvl2pPr marL="742950" indent="-285750" eaLnBrk="0" hangingPunct="0">
              <a:defRPr sz="1000">
                <a:solidFill>
                  <a:schemeClr val="tx1"/>
                </a:solidFill>
                <a:latin typeface="Tahoma" panose="020B0604030504040204" pitchFamily="34" charset="0"/>
                <a:ea typeface="MS PGothic" panose="020B0600070205080204" pitchFamily="34" charset="-128"/>
              </a:defRPr>
            </a:lvl2pPr>
            <a:lvl3pPr marL="1143000" indent="-228600" eaLnBrk="0" hangingPunct="0">
              <a:defRPr sz="1000">
                <a:solidFill>
                  <a:schemeClr val="tx1"/>
                </a:solidFill>
                <a:latin typeface="Tahoma" panose="020B0604030504040204" pitchFamily="34" charset="0"/>
                <a:ea typeface="MS PGothic" panose="020B0600070205080204" pitchFamily="34" charset="-128"/>
              </a:defRPr>
            </a:lvl3pPr>
            <a:lvl4pPr marL="1600200" indent="-228600" eaLnBrk="0" hangingPunct="0">
              <a:defRPr sz="1000">
                <a:solidFill>
                  <a:schemeClr val="tx1"/>
                </a:solidFill>
                <a:latin typeface="Tahoma" panose="020B0604030504040204" pitchFamily="34" charset="0"/>
                <a:ea typeface="MS PGothic" panose="020B0600070205080204" pitchFamily="34" charset="-128"/>
              </a:defRPr>
            </a:lvl4pPr>
            <a:lvl5pPr marL="2057400" indent="-228600" eaLnBrk="0" hangingPunct="0">
              <a:defRPr sz="1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9pPr>
          </a:lstStyle>
          <a:p>
            <a:pPr marL="39688" marR="0" lvl="0" indent="0" algn="ctr" defTabSz="457200" rtl="0" eaLnBrk="1" fontAlgn="auto" latinLnBrk="0" hangingPunct="1">
              <a:lnSpc>
                <a:spcPct val="100000"/>
              </a:lnSpc>
              <a:spcBef>
                <a:spcPts val="0"/>
              </a:spcBef>
              <a:spcAft>
                <a:spcPts val="0"/>
              </a:spcAft>
              <a:buClrTx/>
              <a:buSzTx/>
              <a:buFontTx/>
              <a:buNone/>
              <a:tabLst/>
              <a:defRPr/>
            </a:pPr>
            <a:r>
              <a:rPr lang="en-US" altLang="ja-JP" sz="2400" b="1" dirty="0">
                <a:ea typeface="ヒラギノ明朝 ProN W3" charset="-128"/>
                <a:sym typeface="Tahoma" panose="020B0604030504040204" pitchFamily="34" charset="0"/>
              </a:rPr>
              <a:t>FTA</a:t>
            </a:r>
            <a:r>
              <a:rPr lang="ja-JP" altLang="en-US" sz="2400" b="1" dirty="0">
                <a:ea typeface="ヒラギノ明朝 ProN W3" charset="-128"/>
                <a:sym typeface="Tahoma" panose="020B0604030504040204" pitchFamily="34" charset="0"/>
              </a:rPr>
              <a:t>戦略的活用研究会</a:t>
            </a:r>
            <a:r>
              <a:rPr lang="en-US" altLang="ja-JP" sz="2400" b="1" dirty="0">
                <a:ea typeface="ヒラギノ明朝 ProN W3" charset="-128"/>
                <a:sym typeface="Tahoma" panose="020B0604030504040204" pitchFamily="34" charset="0"/>
              </a:rPr>
              <a:t>(Tokyo)</a:t>
            </a:r>
          </a:p>
        </p:txBody>
      </p:sp>
      <p:sp>
        <p:nvSpPr>
          <p:cNvPr id="3" name="フッター プレースホルダー 2">
            <a:extLst>
              <a:ext uri="{FF2B5EF4-FFF2-40B4-BE49-F238E27FC236}">
                <a16:creationId xmlns:a16="http://schemas.microsoft.com/office/drawing/2014/main" id="{FD8CFF0E-2F3F-4316-B501-E6690D07D10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2" name="スライド番号プレースホルダー 1">
            <a:extLst>
              <a:ext uri="{FF2B5EF4-FFF2-40B4-BE49-F238E27FC236}">
                <a16:creationId xmlns:a16="http://schemas.microsoft.com/office/drawing/2014/main" id="{ACFF0752-5312-48BF-B9FD-9BC91C81123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CE19C-52B6-4599-BAA4-5810DA2E44AC}" type="slidenum">
              <a:rPr kumimoji="1" lang="ja-JP" altLang="en-US" smtClean="0"/>
              <a:t>‹#›</a:t>
            </a:fld>
            <a:endParaRPr kumimoji="1" lang="ja-JP" altLang="en-US"/>
          </a:p>
        </p:txBody>
      </p:sp>
    </p:spTree>
    <p:extLst>
      <p:ext uri="{BB962C8B-B14F-4D97-AF65-F5344CB8AC3E}">
        <p14:creationId xmlns:p14="http://schemas.microsoft.com/office/powerpoint/2010/main" val="1963280028"/>
      </p:ext>
    </p:extLst>
  </p:cSld>
  <p:clrMap bg1="lt1" tx1="dk1" bg2="lt2" tx2="dk2" accent1="accent1" accent2="accent2" accent3="accent3" accent4="accent4" accent5="accent5" accent6="accent6" hlink="hlink" folHlink="folHlink"/>
  <p:sldLayoutIdLst>
    <p:sldLayoutId id="2147483688" r:id="rId1"/>
    <p:sldLayoutId id="2147483716"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dt="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50" charset="-128"/>
          <a:cs typeface="+mj-cs"/>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5pPr>
      <a:lvl6pPr marL="4572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6pPr>
      <a:lvl7pPr marL="9144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7pPr>
      <a:lvl8pPr marL="13716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8pPr>
      <a:lvl9pPr marL="18288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50"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50"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50"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50"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50"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eus_PRE_2">
            <a:extLst>
              <a:ext uri="{FF2B5EF4-FFF2-40B4-BE49-F238E27FC236}">
                <a16:creationId xmlns:a16="http://schemas.microsoft.com/office/drawing/2014/main" id="{87AE8A97-2B78-46B8-8FB1-194BE77C1D3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t="7143" b="34416"/>
          <a:stretch>
            <a:fillRect/>
          </a:stretch>
        </p:blipFill>
        <p:spPr bwMode="auto">
          <a:xfrm>
            <a:off x="76840" y="93489"/>
            <a:ext cx="9067160" cy="668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3BB76FC-267D-41FB-8223-422191729CB8}"/>
              </a:ext>
            </a:extLst>
          </p:cNvPr>
          <p:cNvSpPr>
            <a:spLocks/>
          </p:cNvSpPr>
          <p:nvPr userDrawn="1"/>
        </p:nvSpPr>
        <p:spPr bwMode="auto">
          <a:xfrm>
            <a:off x="2286000" y="609600"/>
            <a:ext cx="5486400" cy="457200"/>
          </a:xfrm>
          <a:prstGeom prst="rect">
            <a:avLst/>
          </a:prstGeom>
          <a:noFill/>
          <a:ln>
            <a:noFill/>
          </a:ln>
          <a:extLst>
            <a:ext uri="{909E8E84-426E-40dd-AFC4-6F175D3DCCD1}"/>
            <a:ext uri="{91240B29-F687-4f45-9708-019B960494DF}"/>
          </a:extLst>
        </p:spPr>
        <p:txBody>
          <a:bodyPr lIns="0" tIns="0" rIns="40639" bIns="0"/>
          <a:lstStyle>
            <a:lvl1pPr marL="39688" eaLnBrk="0" hangingPunct="0">
              <a:defRPr sz="1000">
                <a:solidFill>
                  <a:schemeClr val="tx1"/>
                </a:solidFill>
                <a:latin typeface="Tahoma" panose="020B0604030504040204" pitchFamily="34" charset="0"/>
                <a:ea typeface="MS PGothic" panose="020B0600070205080204" pitchFamily="34" charset="-128"/>
              </a:defRPr>
            </a:lvl1pPr>
            <a:lvl2pPr marL="742950" indent="-285750" eaLnBrk="0" hangingPunct="0">
              <a:defRPr sz="1000">
                <a:solidFill>
                  <a:schemeClr val="tx1"/>
                </a:solidFill>
                <a:latin typeface="Tahoma" panose="020B0604030504040204" pitchFamily="34" charset="0"/>
                <a:ea typeface="MS PGothic" panose="020B0600070205080204" pitchFamily="34" charset="-128"/>
              </a:defRPr>
            </a:lvl2pPr>
            <a:lvl3pPr marL="1143000" indent="-228600" eaLnBrk="0" hangingPunct="0">
              <a:defRPr sz="1000">
                <a:solidFill>
                  <a:schemeClr val="tx1"/>
                </a:solidFill>
                <a:latin typeface="Tahoma" panose="020B0604030504040204" pitchFamily="34" charset="0"/>
                <a:ea typeface="MS PGothic" panose="020B0600070205080204" pitchFamily="34" charset="-128"/>
              </a:defRPr>
            </a:lvl3pPr>
            <a:lvl4pPr marL="1600200" indent="-228600" eaLnBrk="0" hangingPunct="0">
              <a:defRPr sz="1000">
                <a:solidFill>
                  <a:schemeClr val="tx1"/>
                </a:solidFill>
                <a:latin typeface="Tahoma" panose="020B0604030504040204" pitchFamily="34" charset="0"/>
                <a:ea typeface="MS PGothic" panose="020B0600070205080204" pitchFamily="34" charset="-128"/>
              </a:defRPr>
            </a:lvl4pPr>
            <a:lvl5pPr marL="2057400" indent="-228600" eaLnBrk="0" hangingPunct="0">
              <a:defRPr sz="1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Tahoma" panose="020B0604030504040204" pitchFamily="34" charset="0"/>
                <a:ea typeface="MS PGothic" panose="020B0600070205080204" pitchFamily="34" charset="-128"/>
              </a:defRPr>
            </a:lvl9pPr>
          </a:lstStyle>
          <a:p>
            <a:pPr marL="39688" marR="0" lvl="0" indent="0" algn="ctr" defTabSz="457200" rtl="0" eaLnBrk="1" fontAlgn="auto" latinLnBrk="0" hangingPunct="1">
              <a:lnSpc>
                <a:spcPct val="100000"/>
              </a:lnSpc>
              <a:spcBef>
                <a:spcPts val="0"/>
              </a:spcBef>
              <a:spcAft>
                <a:spcPts val="0"/>
              </a:spcAft>
              <a:buClrTx/>
              <a:buSzTx/>
              <a:buFontTx/>
              <a:buNone/>
              <a:tabLst/>
              <a:defRPr/>
            </a:pPr>
            <a:r>
              <a:rPr lang="en-US" altLang="ja-JP" sz="2400" b="1" dirty="0">
                <a:ea typeface="ヒラギノ明朝 ProN W3" charset="-128"/>
                <a:sym typeface="Tahoma" panose="020B0604030504040204" pitchFamily="34" charset="0"/>
              </a:rPr>
              <a:t>FTA</a:t>
            </a:r>
            <a:r>
              <a:rPr lang="ja-JP" altLang="en-US" sz="2400" b="1" dirty="0">
                <a:ea typeface="ヒラギノ明朝 ProN W3" charset="-128"/>
                <a:sym typeface="Tahoma" panose="020B0604030504040204" pitchFamily="34" charset="0"/>
              </a:rPr>
              <a:t>戦略的活用研究会</a:t>
            </a:r>
            <a:r>
              <a:rPr lang="en-US" altLang="ja-JP" sz="2400" b="1" dirty="0">
                <a:ea typeface="ヒラギノ明朝 ProN W3" charset="-128"/>
                <a:sym typeface="Tahoma" panose="020B0604030504040204" pitchFamily="34" charset="0"/>
              </a:rPr>
              <a:t>(Tokyo)</a:t>
            </a:r>
          </a:p>
        </p:txBody>
      </p:sp>
      <p:sp>
        <p:nvSpPr>
          <p:cNvPr id="3" name="フッター プレースホルダー 2">
            <a:extLst>
              <a:ext uri="{FF2B5EF4-FFF2-40B4-BE49-F238E27FC236}">
                <a16:creationId xmlns:a16="http://schemas.microsoft.com/office/drawing/2014/main" id="{7CA39893-DE4C-4181-8C63-2F07EC87B4D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2" name="スライド番号プレースホルダー 1">
            <a:extLst>
              <a:ext uri="{FF2B5EF4-FFF2-40B4-BE49-F238E27FC236}">
                <a16:creationId xmlns:a16="http://schemas.microsoft.com/office/drawing/2014/main" id="{E5A0A1DF-496F-4771-AF60-45CE642853F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E6A84-B5B9-45F1-AF0D-C96C6D8E432F}" type="slidenum">
              <a:rPr kumimoji="1" lang="ja-JP" altLang="en-US" smtClean="0"/>
              <a:t>‹#›</a:t>
            </a:fld>
            <a:endParaRPr kumimoji="1" lang="ja-JP" altLang="en-US"/>
          </a:p>
        </p:txBody>
      </p:sp>
    </p:spTree>
    <p:extLst>
      <p:ext uri="{BB962C8B-B14F-4D97-AF65-F5344CB8AC3E}">
        <p14:creationId xmlns:p14="http://schemas.microsoft.com/office/powerpoint/2010/main" val="34585063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50" charset="-128"/>
          <a:cs typeface="+mj-cs"/>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anose="020B0600070205080204" pitchFamily="50" charset="-128"/>
          <a:cs typeface="Arial" pitchFamily="-111" charset="0"/>
        </a:defRPr>
      </a:lvl5pPr>
      <a:lvl6pPr marL="4572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6pPr>
      <a:lvl7pPr marL="9144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7pPr>
      <a:lvl8pPr marL="13716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8pPr>
      <a:lvl9pPr marL="1828800" algn="ctr" rtl="0" fontAlgn="base">
        <a:spcBef>
          <a:spcPct val="0"/>
        </a:spcBef>
        <a:spcAft>
          <a:spcPct val="0"/>
        </a:spcAft>
        <a:defRPr sz="4400">
          <a:solidFill>
            <a:schemeClr val="tx2"/>
          </a:solidFill>
          <a:latin typeface="Times New Roman" pitchFamily="-111" charset="0"/>
          <a:ea typeface="Arial" pitchFamily="-111" charset="0"/>
          <a:cs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50"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50"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50"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50"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50"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inetwork.jp/"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kaizaki164@gmail.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indiabudget.gov.in/finance_bill.ph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812A930-3861-4694-B759-0BDC2F8B993C}"/>
              </a:ext>
            </a:extLst>
          </p:cNvPr>
          <p:cNvSpPr>
            <a:spLocks noGrp="1"/>
          </p:cNvSpPr>
          <p:nvPr>
            <p:ph type="sldNum" sz="quarter" idx="10"/>
          </p:nvPr>
        </p:nvSpPr>
        <p:spPr/>
        <p:txBody>
          <a:bodyPr/>
          <a:lstStyle/>
          <a:p>
            <a:fld id="{04A1097B-1708-48CA-9A6B-0C7579E26D89}" type="slidenum">
              <a:rPr kumimoji="1" lang="ja-JP" altLang="en-US" smtClean="0"/>
              <a:t>1</a:t>
            </a:fld>
            <a:endParaRPr kumimoji="1" lang="ja-JP" altLang="en-US"/>
          </a:p>
        </p:txBody>
      </p:sp>
      <p:sp>
        <p:nvSpPr>
          <p:cNvPr id="3" name="正方形/長方形 2">
            <a:extLst>
              <a:ext uri="{FF2B5EF4-FFF2-40B4-BE49-F238E27FC236}">
                <a16:creationId xmlns:a16="http://schemas.microsoft.com/office/drawing/2014/main" id="{03D9F22C-B978-4125-8586-8C21D196A7F8}"/>
              </a:ext>
            </a:extLst>
          </p:cNvPr>
          <p:cNvSpPr/>
          <p:nvPr/>
        </p:nvSpPr>
        <p:spPr>
          <a:xfrm>
            <a:off x="994738" y="1142484"/>
            <a:ext cx="7154523" cy="584775"/>
          </a:xfrm>
          <a:prstGeom prst="rect">
            <a:avLst/>
          </a:prstGeom>
        </p:spPr>
        <p:txBody>
          <a:bodyPr wrap="none">
            <a:spAutoFit/>
          </a:bodyPr>
          <a:lstStyle/>
          <a:p>
            <a:r>
              <a:rPr lang="ja-JP" altLang="en-US" sz="3200" b="1" dirty="0"/>
              <a:t>インド</a:t>
            </a:r>
            <a:r>
              <a:rPr lang="en-US" altLang="ja-JP" sz="3200" b="1" dirty="0"/>
              <a:t>FTA</a:t>
            </a:r>
            <a:r>
              <a:rPr lang="ja-JP" altLang="en-US" sz="3200" b="1" dirty="0"/>
              <a:t>、原産地証明の検証厳格化</a:t>
            </a:r>
            <a:endParaRPr lang="ja-JP" altLang="en-US" sz="3200" dirty="0"/>
          </a:p>
        </p:txBody>
      </p:sp>
      <p:sp>
        <p:nvSpPr>
          <p:cNvPr id="4" name="正方形/長方形 3">
            <a:extLst>
              <a:ext uri="{FF2B5EF4-FFF2-40B4-BE49-F238E27FC236}">
                <a16:creationId xmlns:a16="http://schemas.microsoft.com/office/drawing/2014/main" id="{094BB707-49E4-4DF1-9027-177F9E73C4A2}"/>
              </a:ext>
            </a:extLst>
          </p:cNvPr>
          <p:cNvSpPr/>
          <p:nvPr/>
        </p:nvSpPr>
        <p:spPr>
          <a:xfrm>
            <a:off x="4716111" y="2041235"/>
            <a:ext cx="3587842" cy="461665"/>
          </a:xfrm>
          <a:prstGeom prst="rect">
            <a:avLst/>
          </a:prstGeom>
        </p:spPr>
        <p:txBody>
          <a:bodyPr wrap="none">
            <a:spAutoFit/>
          </a:bodyPr>
          <a:lstStyle/>
          <a:p>
            <a:pPr algn="ctr"/>
            <a:r>
              <a:rPr lang="ja-JP" altLang="en-US" sz="2400" b="1" dirty="0"/>
              <a:t>～輸入者への情報開示～</a:t>
            </a:r>
            <a:endParaRPr lang="ja-JP" altLang="en-US" sz="2400" dirty="0"/>
          </a:p>
        </p:txBody>
      </p:sp>
      <p:sp>
        <p:nvSpPr>
          <p:cNvPr id="5" name="正方形/長方形 4">
            <a:extLst>
              <a:ext uri="{FF2B5EF4-FFF2-40B4-BE49-F238E27FC236}">
                <a16:creationId xmlns:a16="http://schemas.microsoft.com/office/drawing/2014/main" id="{F63DDCD8-E172-49EC-8029-A9E77B29173E}"/>
              </a:ext>
            </a:extLst>
          </p:cNvPr>
          <p:cNvSpPr/>
          <p:nvPr/>
        </p:nvSpPr>
        <p:spPr>
          <a:xfrm>
            <a:off x="5308419" y="5438854"/>
            <a:ext cx="3515706" cy="1200329"/>
          </a:xfrm>
          <a:prstGeom prst="rect">
            <a:avLst/>
          </a:prstGeom>
        </p:spPr>
        <p:txBody>
          <a:bodyPr wrap="none">
            <a:spAutoFit/>
          </a:bodyPr>
          <a:lstStyle/>
          <a:p>
            <a:pPr algn="r"/>
            <a:r>
              <a:rPr lang="en-US" altLang="ja-JP" dirty="0">
                <a:latin typeface="HGPｺﾞｼｯｸM" panose="020B0600000000000000" pitchFamily="50" charset="-128"/>
                <a:ea typeface="HGPｺﾞｼｯｸM" panose="020B0600000000000000" pitchFamily="50" charset="-128"/>
              </a:rPr>
              <a:t>2020.09.25</a:t>
            </a:r>
          </a:p>
          <a:p>
            <a:endParaRPr lang="en-US" altLang="ja-JP" dirty="0">
              <a:latin typeface="HGPｺﾞｼｯｸM" panose="020B0600000000000000" pitchFamily="50" charset="-128"/>
              <a:ea typeface="HGPｺﾞｼｯｸM" panose="020B0600000000000000" pitchFamily="50" charset="-128"/>
            </a:endParaRPr>
          </a:p>
          <a:p>
            <a:r>
              <a:rPr lang="ja-JP" altLang="en-US" dirty="0"/>
              <a:t>アイアイネットワーク株式会社</a:t>
            </a:r>
            <a:endParaRPr lang="en-US" altLang="ja-JP" dirty="0"/>
          </a:p>
          <a:p>
            <a:pPr algn="r"/>
            <a:r>
              <a:rPr lang="en-US" altLang="ja-JP" dirty="0">
                <a:hlinkClick r:id="rId2">
                  <a:extLst>
                    <a:ext uri="{A12FA001-AC4F-418D-AE19-62706E023703}">
                      <ahyp:hlinkClr xmlns:ahyp="http://schemas.microsoft.com/office/drawing/2018/hyperlinkcolor" val="tx"/>
                    </a:ext>
                  </a:extLst>
                </a:hlinkClick>
              </a:rPr>
              <a:t>www.iinetwork.jp</a:t>
            </a:r>
            <a:r>
              <a:rPr lang="en-US" altLang="ja-JP" dirty="0"/>
              <a:t>  </a:t>
            </a:r>
            <a:endParaRPr lang="ja-JP" altLang="en-US" dirty="0"/>
          </a:p>
        </p:txBody>
      </p:sp>
      <p:sp>
        <p:nvSpPr>
          <p:cNvPr id="6" name="Rectangle 1">
            <a:extLst>
              <a:ext uri="{FF2B5EF4-FFF2-40B4-BE49-F238E27FC236}">
                <a16:creationId xmlns:a16="http://schemas.microsoft.com/office/drawing/2014/main" id="{EC525DCD-1F27-488C-9A25-24BDEC2C4A5B}"/>
              </a:ext>
            </a:extLst>
          </p:cNvPr>
          <p:cNvSpPr>
            <a:spLocks noChangeArrowheads="1"/>
          </p:cNvSpPr>
          <p:nvPr/>
        </p:nvSpPr>
        <p:spPr bwMode="auto">
          <a:xfrm>
            <a:off x="585922" y="4109215"/>
            <a:ext cx="7972153" cy="923330"/>
          </a:xfrm>
          <a:prstGeom prst="rect">
            <a:avLst/>
          </a:prstGeom>
          <a:solidFill>
            <a:srgbClr val="FFFFFF"/>
          </a:solidFill>
          <a:ln w="1905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ja-JP" dirty="0">
                <a:solidFill>
                  <a:srgbClr val="222222"/>
                </a:solidFill>
                <a:cs typeface="Arial" panose="020B0604020202020204" pitchFamily="34" charset="0"/>
              </a:rPr>
              <a:t>9</a:t>
            </a:r>
            <a:r>
              <a:rPr lang="ja-JP" altLang="en-US" dirty="0">
                <a:solidFill>
                  <a:srgbClr val="222222"/>
                </a:solidFill>
                <a:cs typeface="Arial" panose="020B0604020202020204" pitchFamily="34" charset="0"/>
              </a:rPr>
              <a:t>月</a:t>
            </a:r>
            <a:r>
              <a:rPr lang="en-US" altLang="ja-JP" dirty="0">
                <a:solidFill>
                  <a:srgbClr val="222222"/>
                </a:solidFill>
                <a:cs typeface="Arial" panose="020B0604020202020204" pitchFamily="34" charset="0"/>
              </a:rPr>
              <a:t>21</a:t>
            </a:r>
            <a:r>
              <a:rPr lang="ja-JP" altLang="en-US" dirty="0">
                <a:solidFill>
                  <a:srgbClr val="222222"/>
                </a:solidFill>
                <a:cs typeface="Arial" panose="020B0604020202020204" pitchFamily="34" charset="0"/>
              </a:rPr>
              <a:t>日に</a:t>
            </a:r>
            <a:r>
              <a:rPr lang="en-US" altLang="ja-JP" dirty="0"/>
              <a:t>CAROTAR 2020</a:t>
            </a:r>
            <a:r>
              <a:rPr lang="ja-JP" altLang="en-US" dirty="0"/>
              <a:t>：</a:t>
            </a:r>
            <a:r>
              <a:rPr lang="en-US" altLang="ja-JP" dirty="0"/>
              <a:t>the Customs(Administration of Rules of Origin under the Trade Agreements) Rules, 2020</a:t>
            </a:r>
            <a:r>
              <a:rPr lang="ja-JP" altLang="en-US" dirty="0"/>
              <a:t>を適用するという通達がインド財務省から出された。</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445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89D931-9DEA-4BFD-BEB4-3DCF905381BD}"/>
              </a:ext>
            </a:extLst>
          </p:cNvPr>
          <p:cNvSpPr>
            <a:spLocks noGrp="1"/>
          </p:cNvSpPr>
          <p:nvPr>
            <p:ph type="sldNum" sz="quarter" idx="10"/>
          </p:nvPr>
        </p:nvSpPr>
        <p:spPr/>
        <p:txBody>
          <a:bodyPr/>
          <a:lstStyle/>
          <a:p>
            <a:fld id="{04A1097B-1708-48CA-9A6B-0C7579E26D89}" type="slidenum">
              <a:rPr kumimoji="1" lang="ja-JP" altLang="en-US" smtClean="0"/>
              <a:t>10</a:t>
            </a:fld>
            <a:endParaRPr kumimoji="1" lang="ja-JP" altLang="en-US"/>
          </a:p>
        </p:txBody>
      </p:sp>
      <p:pic>
        <p:nvPicPr>
          <p:cNvPr id="4" name="図 3" descr="テーブル, ケーキ, 食品, 帽子 が含まれている画像&#10;&#10;自動的に生成された説明">
            <a:extLst>
              <a:ext uri="{FF2B5EF4-FFF2-40B4-BE49-F238E27FC236}">
                <a16:creationId xmlns:a16="http://schemas.microsoft.com/office/drawing/2014/main" id="{014E9656-F646-429C-A8B9-FF7D78F9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717" y="973212"/>
            <a:ext cx="2682701" cy="2455788"/>
          </a:xfrm>
          <a:prstGeom prst="rect">
            <a:avLst/>
          </a:prstGeom>
        </p:spPr>
      </p:pic>
      <p:sp>
        <p:nvSpPr>
          <p:cNvPr id="6" name="テキスト ボックス 5">
            <a:extLst>
              <a:ext uri="{FF2B5EF4-FFF2-40B4-BE49-F238E27FC236}">
                <a16:creationId xmlns:a16="http://schemas.microsoft.com/office/drawing/2014/main" id="{ABAD2FF2-2B91-41AC-B7BE-5A999A2AC35F}"/>
              </a:ext>
            </a:extLst>
          </p:cNvPr>
          <p:cNvSpPr txBox="1"/>
          <p:nvPr/>
        </p:nvSpPr>
        <p:spPr>
          <a:xfrm>
            <a:off x="647997" y="381090"/>
            <a:ext cx="6920875" cy="646331"/>
          </a:xfrm>
          <a:prstGeom prst="rect">
            <a:avLst/>
          </a:prstGeom>
          <a:noFill/>
        </p:spPr>
        <p:txBody>
          <a:bodyPr wrap="square" rtlCol="0">
            <a:spAutoFit/>
          </a:bodyPr>
          <a:lstStyle/>
          <a:p>
            <a:r>
              <a:rPr kumimoji="1" lang="ja-JP" altLang="en-US" dirty="0"/>
              <a:t>インド財務省の通達で輸入者のあなたが輸入品の情報を持っておくことになりました</a:t>
            </a:r>
          </a:p>
        </p:txBody>
      </p:sp>
      <p:sp>
        <p:nvSpPr>
          <p:cNvPr id="3" name="波線 2">
            <a:extLst>
              <a:ext uri="{FF2B5EF4-FFF2-40B4-BE49-F238E27FC236}">
                <a16:creationId xmlns:a16="http://schemas.microsoft.com/office/drawing/2014/main" id="{704B4C23-9620-48F3-A135-53A07A995BBE}"/>
              </a:ext>
            </a:extLst>
          </p:cNvPr>
          <p:cNvSpPr/>
          <p:nvPr/>
        </p:nvSpPr>
        <p:spPr>
          <a:xfrm>
            <a:off x="4501207" y="1248918"/>
            <a:ext cx="3592707" cy="1958585"/>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社さん、</a:t>
            </a:r>
            <a:r>
              <a:rPr kumimoji="1" lang="en-US" altLang="ja-JP" dirty="0">
                <a:solidFill>
                  <a:schemeClr val="tx1"/>
                </a:solidFill>
              </a:rPr>
              <a:t>B</a:t>
            </a:r>
            <a:r>
              <a:rPr kumimoji="1" lang="ja-JP" altLang="en-US" dirty="0">
                <a:solidFill>
                  <a:schemeClr val="tx1"/>
                </a:solidFill>
              </a:rPr>
              <a:t>社さん、</a:t>
            </a:r>
          </a:p>
          <a:p>
            <a:pPr algn="ctr"/>
            <a:r>
              <a:rPr kumimoji="1" lang="ja-JP" altLang="en-US" dirty="0">
                <a:solidFill>
                  <a:schemeClr val="tx1"/>
                </a:solidFill>
              </a:rPr>
              <a:t>鮭おにぎりの情報ください。</a:t>
            </a:r>
            <a:endParaRPr kumimoji="1" lang="en-US" altLang="ja-JP" dirty="0">
              <a:solidFill>
                <a:schemeClr val="tx1"/>
              </a:solidFill>
            </a:endParaRPr>
          </a:p>
          <a:p>
            <a:pPr algn="ctr"/>
            <a:r>
              <a:rPr kumimoji="1" lang="ja-JP" altLang="en-US" dirty="0">
                <a:solidFill>
                  <a:schemeClr val="tx1"/>
                </a:solidFill>
              </a:rPr>
              <a:t>まず部品構成を教えてください。</a:t>
            </a:r>
          </a:p>
        </p:txBody>
      </p:sp>
      <p:grpSp>
        <p:nvGrpSpPr>
          <p:cNvPr id="9" name="グループ化 8">
            <a:extLst>
              <a:ext uri="{FF2B5EF4-FFF2-40B4-BE49-F238E27FC236}">
                <a16:creationId xmlns:a16="http://schemas.microsoft.com/office/drawing/2014/main" id="{2A17CD54-265B-488C-8F48-C8501ECB8C8B}"/>
              </a:ext>
            </a:extLst>
          </p:cNvPr>
          <p:cNvGrpSpPr/>
          <p:nvPr/>
        </p:nvGrpSpPr>
        <p:grpSpPr>
          <a:xfrm>
            <a:off x="1268074" y="3650497"/>
            <a:ext cx="4448687" cy="1477328"/>
            <a:chOff x="1167464" y="3748234"/>
            <a:chExt cx="4448687" cy="1477328"/>
          </a:xfrm>
        </p:grpSpPr>
        <p:sp>
          <p:nvSpPr>
            <p:cNvPr id="5" name="テキスト ボックス 4">
              <a:extLst>
                <a:ext uri="{FF2B5EF4-FFF2-40B4-BE49-F238E27FC236}">
                  <a16:creationId xmlns:a16="http://schemas.microsoft.com/office/drawing/2014/main" id="{EA6AA5D5-21D5-4525-8D1C-2BD367AC3F0A}"/>
                </a:ext>
              </a:extLst>
            </p:cNvPr>
            <p:cNvSpPr txBox="1"/>
            <p:nvPr/>
          </p:nvSpPr>
          <p:spPr>
            <a:xfrm>
              <a:off x="1167464" y="3748234"/>
              <a:ext cx="1967205" cy="1477328"/>
            </a:xfrm>
            <a:prstGeom prst="rect">
              <a:avLst/>
            </a:prstGeom>
            <a:noFill/>
          </p:spPr>
          <p:txBody>
            <a:bodyPr wrap="none" rtlCol="0">
              <a:spAutoFit/>
            </a:bodyPr>
            <a:lstStyle/>
            <a:p>
              <a:r>
                <a:rPr kumimoji="1" lang="en-US" altLang="ja-JP" dirty="0"/>
                <a:t>A</a:t>
              </a:r>
              <a:r>
                <a:rPr kumimoji="1" lang="ja-JP" altLang="en-US" dirty="0"/>
                <a:t>社の鮭おにぎり</a:t>
              </a:r>
              <a:endParaRPr kumimoji="1" lang="en-US" altLang="ja-JP" dirty="0"/>
            </a:p>
            <a:p>
              <a:r>
                <a:rPr kumimoji="1" lang="ja-JP" altLang="en-US" dirty="0"/>
                <a:t>　ごはん</a:t>
              </a:r>
              <a:endParaRPr kumimoji="1" lang="en-US" altLang="ja-JP" dirty="0"/>
            </a:p>
            <a:p>
              <a:r>
                <a:rPr kumimoji="1" lang="ja-JP" altLang="en-US" dirty="0"/>
                <a:t>　のり</a:t>
              </a:r>
              <a:endParaRPr kumimoji="1" lang="en-US" altLang="ja-JP" dirty="0"/>
            </a:p>
            <a:p>
              <a:r>
                <a:rPr kumimoji="1" lang="ja-JP" altLang="en-US" dirty="0"/>
                <a:t>　鮭フレーク</a:t>
              </a:r>
              <a:endParaRPr kumimoji="1" lang="en-US" altLang="ja-JP" dirty="0"/>
            </a:p>
            <a:p>
              <a:r>
                <a:rPr kumimoji="1" lang="ja-JP" altLang="en-US" dirty="0"/>
                <a:t>　</a:t>
              </a:r>
              <a:endParaRPr kumimoji="1" lang="en-US" altLang="ja-JP" dirty="0"/>
            </a:p>
          </p:txBody>
        </p:sp>
        <p:sp>
          <p:nvSpPr>
            <p:cNvPr id="8" name="テキスト ボックス 7">
              <a:extLst>
                <a:ext uri="{FF2B5EF4-FFF2-40B4-BE49-F238E27FC236}">
                  <a16:creationId xmlns:a16="http://schemas.microsoft.com/office/drawing/2014/main" id="{569AA02B-E5BE-44CA-BF92-AD7CA103A898}"/>
                </a:ext>
              </a:extLst>
            </p:cNvPr>
            <p:cNvSpPr txBox="1"/>
            <p:nvPr/>
          </p:nvSpPr>
          <p:spPr>
            <a:xfrm>
              <a:off x="3661770" y="3748234"/>
              <a:ext cx="1954381" cy="1477328"/>
            </a:xfrm>
            <a:prstGeom prst="rect">
              <a:avLst/>
            </a:prstGeom>
            <a:noFill/>
          </p:spPr>
          <p:txBody>
            <a:bodyPr wrap="none" rtlCol="0">
              <a:spAutoFit/>
            </a:bodyPr>
            <a:lstStyle/>
            <a:p>
              <a:r>
                <a:rPr kumimoji="1" lang="en-US" altLang="ja-JP" dirty="0"/>
                <a:t>B</a:t>
              </a:r>
              <a:r>
                <a:rPr kumimoji="1" lang="ja-JP" altLang="en-US" dirty="0"/>
                <a:t>社の鮭おにぎり</a:t>
              </a:r>
              <a:endParaRPr kumimoji="1" lang="en-US" altLang="ja-JP" dirty="0"/>
            </a:p>
            <a:p>
              <a:r>
                <a:rPr kumimoji="1" lang="ja-JP" altLang="en-US" dirty="0"/>
                <a:t>　ごはん</a:t>
              </a:r>
              <a:endParaRPr kumimoji="1" lang="en-US" altLang="ja-JP" dirty="0"/>
            </a:p>
            <a:p>
              <a:r>
                <a:rPr kumimoji="1" lang="ja-JP" altLang="en-US" dirty="0"/>
                <a:t>　のり</a:t>
              </a:r>
              <a:endParaRPr kumimoji="1" lang="en-US" altLang="ja-JP" dirty="0"/>
            </a:p>
            <a:p>
              <a:r>
                <a:rPr kumimoji="1" lang="ja-JP" altLang="en-US" dirty="0"/>
                <a:t>　鮭フレーク</a:t>
              </a:r>
              <a:endParaRPr kumimoji="1" lang="en-US" altLang="ja-JP" dirty="0"/>
            </a:p>
            <a:p>
              <a:r>
                <a:rPr kumimoji="1" lang="ja-JP" altLang="en-US" dirty="0"/>
                <a:t>　魚醤　</a:t>
              </a:r>
              <a:endParaRPr kumimoji="1" lang="en-US" altLang="ja-JP" dirty="0"/>
            </a:p>
          </p:txBody>
        </p:sp>
      </p:grpSp>
      <p:sp>
        <p:nvSpPr>
          <p:cNvPr id="10" name="四角形: 角を丸くする 9">
            <a:extLst>
              <a:ext uri="{FF2B5EF4-FFF2-40B4-BE49-F238E27FC236}">
                <a16:creationId xmlns:a16="http://schemas.microsoft.com/office/drawing/2014/main" id="{138DDEE8-E410-4E54-B4FE-06F64884223A}"/>
              </a:ext>
            </a:extLst>
          </p:cNvPr>
          <p:cNvSpPr/>
          <p:nvPr/>
        </p:nvSpPr>
        <p:spPr>
          <a:xfrm>
            <a:off x="1720315" y="5349323"/>
            <a:ext cx="5229125" cy="898094"/>
          </a:xfrm>
          <a:prstGeom prst="roundRect">
            <a:avLst/>
          </a:prstGeom>
          <a:solidFill>
            <a:srgbClr val="FFF2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a:solidFill>
                  <a:schemeClr val="tx1"/>
                </a:solidFill>
              </a:rPr>
              <a:t>B</a:t>
            </a:r>
            <a:r>
              <a:rPr kumimoji="1" lang="ja-JP" altLang="en-US" sz="2400" dirty="0">
                <a:solidFill>
                  <a:schemeClr val="tx1"/>
                </a:solidFill>
              </a:rPr>
              <a:t>社は隠し味を使っていたんだ</a:t>
            </a:r>
            <a:endParaRPr kumimoji="1" lang="en-US" altLang="ja-JP" sz="2400" dirty="0">
              <a:solidFill>
                <a:schemeClr val="tx1"/>
              </a:solidFill>
            </a:endParaRPr>
          </a:p>
          <a:p>
            <a:pPr algn="ctr"/>
            <a:r>
              <a:rPr kumimoji="1" lang="ja-JP" altLang="en-US" sz="2400" dirty="0">
                <a:solidFill>
                  <a:schemeClr val="tx1"/>
                </a:solidFill>
              </a:rPr>
              <a:t>→</a:t>
            </a:r>
            <a:r>
              <a:rPr kumimoji="1" lang="en-US" altLang="ja-JP" sz="2400" dirty="0">
                <a:solidFill>
                  <a:schemeClr val="tx1"/>
                </a:solidFill>
              </a:rPr>
              <a:t>B</a:t>
            </a:r>
            <a:r>
              <a:rPr kumimoji="1" lang="ja-JP" altLang="en-US" sz="2400" dirty="0">
                <a:solidFill>
                  <a:schemeClr val="tx1"/>
                </a:solidFill>
              </a:rPr>
              <a:t>社は本来出したくない情報</a:t>
            </a:r>
          </a:p>
        </p:txBody>
      </p:sp>
    </p:spTree>
    <p:extLst>
      <p:ext uri="{BB962C8B-B14F-4D97-AF65-F5344CB8AC3E}">
        <p14:creationId xmlns:p14="http://schemas.microsoft.com/office/powerpoint/2010/main" val="17238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89D931-9DEA-4BFD-BEB4-3DCF905381BD}"/>
              </a:ext>
            </a:extLst>
          </p:cNvPr>
          <p:cNvSpPr>
            <a:spLocks noGrp="1"/>
          </p:cNvSpPr>
          <p:nvPr>
            <p:ph type="sldNum" sz="quarter" idx="10"/>
          </p:nvPr>
        </p:nvSpPr>
        <p:spPr/>
        <p:txBody>
          <a:bodyPr/>
          <a:lstStyle/>
          <a:p>
            <a:fld id="{04A1097B-1708-48CA-9A6B-0C7579E26D89}" type="slidenum">
              <a:rPr kumimoji="1" lang="ja-JP" altLang="en-US" smtClean="0"/>
              <a:t>11</a:t>
            </a:fld>
            <a:endParaRPr kumimoji="1" lang="ja-JP" altLang="en-US"/>
          </a:p>
        </p:txBody>
      </p:sp>
      <p:pic>
        <p:nvPicPr>
          <p:cNvPr id="4" name="図 3" descr="テーブル, ケーキ, 食品, 帽子 が含まれている画像&#10;&#10;自動的に生成された説明">
            <a:extLst>
              <a:ext uri="{FF2B5EF4-FFF2-40B4-BE49-F238E27FC236}">
                <a16:creationId xmlns:a16="http://schemas.microsoft.com/office/drawing/2014/main" id="{014E9656-F646-429C-A8B9-FF7D78F9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6" y="899154"/>
            <a:ext cx="2682701" cy="2455788"/>
          </a:xfrm>
          <a:prstGeom prst="rect">
            <a:avLst/>
          </a:prstGeom>
        </p:spPr>
      </p:pic>
      <p:sp>
        <p:nvSpPr>
          <p:cNvPr id="6" name="テキスト ボックス 5">
            <a:extLst>
              <a:ext uri="{FF2B5EF4-FFF2-40B4-BE49-F238E27FC236}">
                <a16:creationId xmlns:a16="http://schemas.microsoft.com/office/drawing/2014/main" id="{ABAD2FF2-2B91-41AC-B7BE-5A999A2AC35F}"/>
              </a:ext>
            </a:extLst>
          </p:cNvPr>
          <p:cNvSpPr txBox="1"/>
          <p:nvPr/>
        </p:nvSpPr>
        <p:spPr>
          <a:xfrm>
            <a:off x="647997" y="381090"/>
            <a:ext cx="7180447" cy="369332"/>
          </a:xfrm>
          <a:prstGeom prst="rect">
            <a:avLst/>
          </a:prstGeom>
          <a:noFill/>
        </p:spPr>
        <p:txBody>
          <a:bodyPr wrap="square" rtlCol="0">
            <a:spAutoFit/>
          </a:bodyPr>
          <a:lstStyle/>
          <a:p>
            <a:pPr algn="ctr"/>
            <a:r>
              <a:rPr kumimoji="1" lang="en-US" altLang="ja-JP" dirty="0">
                <a:solidFill>
                  <a:schemeClr val="tx1"/>
                </a:solidFill>
              </a:rPr>
              <a:t>A</a:t>
            </a:r>
            <a:r>
              <a:rPr kumimoji="1" lang="ja-JP" altLang="en-US" dirty="0">
                <a:solidFill>
                  <a:schemeClr val="tx1"/>
                </a:solidFill>
              </a:rPr>
              <a:t>社さん、</a:t>
            </a:r>
            <a:r>
              <a:rPr kumimoji="1" lang="en-US" altLang="ja-JP" dirty="0">
                <a:solidFill>
                  <a:schemeClr val="tx1"/>
                </a:solidFill>
              </a:rPr>
              <a:t>B</a:t>
            </a:r>
            <a:r>
              <a:rPr kumimoji="1" lang="ja-JP" altLang="en-US" dirty="0">
                <a:solidFill>
                  <a:schemeClr val="tx1"/>
                </a:solidFill>
              </a:rPr>
              <a:t>社さん、鮭おにぎりの部品の仕入先を教えてください</a:t>
            </a:r>
          </a:p>
        </p:txBody>
      </p:sp>
      <p:grpSp>
        <p:nvGrpSpPr>
          <p:cNvPr id="9" name="グループ化 8">
            <a:extLst>
              <a:ext uri="{FF2B5EF4-FFF2-40B4-BE49-F238E27FC236}">
                <a16:creationId xmlns:a16="http://schemas.microsoft.com/office/drawing/2014/main" id="{2A17CD54-265B-488C-8F48-C8501ECB8C8B}"/>
              </a:ext>
            </a:extLst>
          </p:cNvPr>
          <p:cNvGrpSpPr/>
          <p:nvPr/>
        </p:nvGrpSpPr>
        <p:grpSpPr>
          <a:xfrm>
            <a:off x="2829272" y="1267475"/>
            <a:ext cx="6252532" cy="1477328"/>
            <a:chOff x="1167464" y="3748234"/>
            <a:chExt cx="6252532" cy="1477328"/>
          </a:xfrm>
        </p:grpSpPr>
        <p:sp>
          <p:nvSpPr>
            <p:cNvPr id="5" name="テキスト ボックス 4">
              <a:extLst>
                <a:ext uri="{FF2B5EF4-FFF2-40B4-BE49-F238E27FC236}">
                  <a16:creationId xmlns:a16="http://schemas.microsoft.com/office/drawing/2014/main" id="{EA6AA5D5-21D5-4525-8D1C-2BD367AC3F0A}"/>
                </a:ext>
              </a:extLst>
            </p:cNvPr>
            <p:cNvSpPr txBox="1"/>
            <p:nvPr/>
          </p:nvSpPr>
          <p:spPr>
            <a:xfrm>
              <a:off x="1167464" y="3748234"/>
              <a:ext cx="2826415" cy="1477328"/>
            </a:xfrm>
            <a:prstGeom prst="rect">
              <a:avLst/>
            </a:prstGeom>
            <a:noFill/>
          </p:spPr>
          <p:txBody>
            <a:bodyPr wrap="none" rtlCol="0">
              <a:spAutoFit/>
            </a:bodyPr>
            <a:lstStyle/>
            <a:p>
              <a:r>
                <a:rPr kumimoji="1" lang="en-US" altLang="ja-JP" dirty="0"/>
                <a:t>A</a:t>
              </a:r>
              <a:r>
                <a:rPr kumimoji="1" lang="ja-JP" altLang="en-US" dirty="0"/>
                <a:t>社の鮭おにぎり</a:t>
              </a:r>
              <a:endParaRPr kumimoji="1" lang="en-US" altLang="ja-JP" dirty="0"/>
            </a:p>
            <a:p>
              <a:r>
                <a:rPr kumimoji="1" lang="ja-JP" altLang="en-US" dirty="0"/>
                <a:t>　ごはん（米）</a:t>
              </a:r>
              <a:r>
                <a:rPr kumimoji="1" lang="en-US" altLang="ja-JP" dirty="0"/>
                <a:t>AK</a:t>
              </a:r>
              <a:r>
                <a:rPr kumimoji="1" lang="ja-JP" altLang="en-US" dirty="0"/>
                <a:t>米穀店</a:t>
              </a:r>
              <a:endParaRPr kumimoji="1" lang="en-US" altLang="ja-JP" dirty="0"/>
            </a:p>
            <a:p>
              <a:r>
                <a:rPr kumimoji="1" lang="ja-JP" altLang="en-US" dirty="0"/>
                <a:t>　のり　　　　</a:t>
              </a:r>
              <a:r>
                <a:rPr kumimoji="1" lang="en-US" altLang="ja-JP" dirty="0"/>
                <a:t>AA</a:t>
              </a:r>
              <a:r>
                <a:rPr kumimoji="1" lang="ja-JP" altLang="en-US" dirty="0"/>
                <a:t>水産</a:t>
              </a:r>
              <a:endParaRPr kumimoji="1" lang="en-US" altLang="ja-JP" dirty="0"/>
            </a:p>
            <a:p>
              <a:r>
                <a:rPr kumimoji="1" lang="ja-JP" altLang="en-US" dirty="0"/>
                <a:t>　鮭フレーク　</a:t>
              </a:r>
              <a:r>
                <a:rPr kumimoji="1" lang="en-US" altLang="ja-JP" dirty="0"/>
                <a:t>NO</a:t>
              </a:r>
              <a:r>
                <a:rPr kumimoji="1" lang="ja-JP" altLang="en-US" dirty="0"/>
                <a:t>商事</a:t>
              </a:r>
              <a:endParaRPr kumimoji="1" lang="en-US" altLang="ja-JP" dirty="0"/>
            </a:p>
            <a:p>
              <a:r>
                <a:rPr kumimoji="1" lang="ja-JP" altLang="en-US" dirty="0"/>
                <a:t>　</a:t>
              </a:r>
              <a:endParaRPr kumimoji="1" lang="en-US" altLang="ja-JP" dirty="0"/>
            </a:p>
          </p:txBody>
        </p:sp>
        <p:sp>
          <p:nvSpPr>
            <p:cNvPr id="8" name="テキスト ボックス 7">
              <a:extLst>
                <a:ext uri="{FF2B5EF4-FFF2-40B4-BE49-F238E27FC236}">
                  <a16:creationId xmlns:a16="http://schemas.microsoft.com/office/drawing/2014/main" id="{569AA02B-E5BE-44CA-BF92-AD7CA103A898}"/>
                </a:ext>
              </a:extLst>
            </p:cNvPr>
            <p:cNvSpPr txBox="1"/>
            <p:nvPr/>
          </p:nvSpPr>
          <p:spPr>
            <a:xfrm>
              <a:off x="4593581" y="3748234"/>
              <a:ext cx="2826415" cy="1477328"/>
            </a:xfrm>
            <a:prstGeom prst="rect">
              <a:avLst/>
            </a:prstGeom>
            <a:noFill/>
          </p:spPr>
          <p:txBody>
            <a:bodyPr wrap="none" rtlCol="0">
              <a:spAutoFit/>
            </a:bodyPr>
            <a:lstStyle/>
            <a:p>
              <a:r>
                <a:rPr kumimoji="1" lang="en-US" altLang="ja-JP" dirty="0"/>
                <a:t>B</a:t>
              </a:r>
              <a:r>
                <a:rPr kumimoji="1" lang="ja-JP" altLang="en-US" dirty="0"/>
                <a:t>社の鮭おにぎり</a:t>
              </a:r>
              <a:endParaRPr kumimoji="1" lang="en-US" altLang="ja-JP" dirty="0"/>
            </a:p>
            <a:p>
              <a:r>
                <a:rPr kumimoji="1" lang="ja-JP" altLang="en-US" dirty="0"/>
                <a:t>　ごはん（米）</a:t>
              </a:r>
              <a:r>
                <a:rPr kumimoji="1" lang="en-US" altLang="ja-JP" dirty="0"/>
                <a:t>UO</a:t>
              </a:r>
              <a:r>
                <a:rPr kumimoji="1" lang="ja-JP" altLang="en-US" dirty="0"/>
                <a:t>米穀店</a:t>
              </a:r>
              <a:endParaRPr kumimoji="1" lang="en-US" altLang="ja-JP" dirty="0"/>
            </a:p>
            <a:p>
              <a:r>
                <a:rPr kumimoji="1" lang="ja-JP" altLang="en-US" dirty="0"/>
                <a:t>　のり　　　　</a:t>
              </a:r>
              <a:r>
                <a:rPr kumimoji="1" lang="en-US" altLang="ja-JP" dirty="0"/>
                <a:t>RI</a:t>
              </a:r>
              <a:r>
                <a:rPr kumimoji="1" lang="ja-JP" altLang="en-US" dirty="0"/>
                <a:t>海苔店</a:t>
              </a:r>
              <a:endParaRPr kumimoji="1" lang="en-US" altLang="ja-JP" dirty="0"/>
            </a:p>
            <a:p>
              <a:r>
                <a:rPr kumimoji="1" lang="ja-JP" altLang="en-US" dirty="0"/>
                <a:t>　鮭フレーク　</a:t>
              </a:r>
              <a:r>
                <a:rPr kumimoji="1" lang="en-US" altLang="ja-JP" dirty="0"/>
                <a:t>HK</a:t>
              </a:r>
              <a:r>
                <a:rPr kumimoji="1" lang="ja-JP" altLang="en-US" dirty="0"/>
                <a:t>物産</a:t>
              </a:r>
              <a:endParaRPr kumimoji="1" lang="en-US" altLang="ja-JP" dirty="0"/>
            </a:p>
            <a:p>
              <a:r>
                <a:rPr kumimoji="1" lang="ja-JP" altLang="en-US" dirty="0"/>
                <a:t>　魚醤　　　　</a:t>
              </a:r>
              <a:r>
                <a:rPr kumimoji="1" lang="en-US" altLang="ja-JP" dirty="0"/>
                <a:t>HK</a:t>
              </a:r>
              <a:r>
                <a:rPr kumimoji="1" lang="ja-JP" altLang="en-US" dirty="0"/>
                <a:t>醤油</a:t>
              </a:r>
              <a:endParaRPr kumimoji="1" lang="en-US" altLang="ja-JP" dirty="0"/>
            </a:p>
          </p:txBody>
        </p:sp>
      </p:grpSp>
      <p:sp>
        <p:nvSpPr>
          <p:cNvPr id="10" name="四角形: 角を丸くする 9">
            <a:extLst>
              <a:ext uri="{FF2B5EF4-FFF2-40B4-BE49-F238E27FC236}">
                <a16:creationId xmlns:a16="http://schemas.microsoft.com/office/drawing/2014/main" id="{138DDEE8-E410-4E54-B4FE-06F64884223A}"/>
              </a:ext>
            </a:extLst>
          </p:cNvPr>
          <p:cNvSpPr/>
          <p:nvPr/>
        </p:nvSpPr>
        <p:spPr>
          <a:xfrm>
            <a:off x="737419" y="5049848"/>
            <a:ext cx="7415489" cy="1197569"/>
          </a:xfrm>
          <a:prstGeom prst="roundRect">
            <a:avLst/>
          </a:prstGeom>
          <a:solidFill>
            <a:srgbClr val="FFF2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a:solidFill>
                  <a:schemeClr val="tx1"/>
                </a:solidFill>
              </a:rPr>
              <a:t>A</a:t>
            </a:r>
            <a:r>
              <a:rPr kumimoji="1" lang="ja-JP" altLang="en-US" sz="2000" dirty="0">
                <a:solidFill>
                  <a:schemeClr val="tx1"/>
                </a:solidFill>
              </a:rPr>
              <a:t>社の方が安い材料を使っているに違いない。</a:t>
            </a:r>
            <a:endParaRPr kumimoji="1" lang="en-US" altLang="ja-JP" sz="2000" dirty="0">
              <a:solidFill>
                <a:schemeClr val="tx1"/>
              </a:solidFill>
            </a:endParaRPr>
          </a:p>
          <a:p>
            <a:pPr algn="ctr"/>
            <a:r>
              <a:rPr kumimoji="1" lang="ja-JP" altLang="en-US" sz="2000" dirty="0">
                <a:solidFill>
                  <a:schemeClr val="tx1"/>
                </a:solidFill>
              </a:rPr>
              <a:t>まだ値引きできる余地があるな。</a:t>
            </a:r>
            <a:endParaRPr kumimoji="1" lang="en-US" altLang="ja-JP" sz="2000" dirty="0">
              <a:solidFill>
                <a:schemeClr val="tx1"/>
              </a:solidFill>
            </a:endParaRPr>
          </a:p>
          <a:p>
            <a:pPr algn="ctr"/>
            <a:r>
              <a:rPr kumimoji="1" lang="ja-JP" altLang="en-US" sz="2400" dirty="0">
                <a:solidFill>
                  <a:schemeClr val="tx1"/>
                </a:solidFill>
              </a:rPr>
              <a:t>→価格交渉に影響の大きい情報</a:t>
            </a:r>
          </a:p>
        </p:txBody>
      </p:sp>
      <p:sp>
        <p:nvSpPr>
          <p:cNvPr id="11" name="テキスト ボックス 10">
            <a:extLst>
              <a:ext uri="{FF2B5EF4-FFF2-40B4-BE49-F238E27FC236}">
                <a16:creationId xmlns:a16="http://schemas.microsoft.com/office/drawing/2014/main" id="{531D8A3A-FF5A-4E52-8698-2C648BE7F82F}"/>
              </a:ext>
            </a:extLst>
          </p:cNvPr>
          <p:cNvSpPr txBox="1"/>
          <p:nvPr/>
        </p:nvSpPr>
        <p:spPr>
          <a:xfrm>
            <a:off x="594219" y="3677731"/>
            <a:ext cx="7180447" cy="923330"/>
          </a:xfrm>
          <a:prstGeom prst="rect">
            <a:avLst/>
          </a:prstGeom>
          <a:noFill/>
        </p:spPr>
        <p:txBody>
          <a:bodyPr wrap="square" rtlCol="0">
            <a:spAutoFit/>
          </a:bodyPr>
          <a:lstStyle/>
          <a:p>
            <a:r>
              <a:rPr kumimoji="1" lang="en-US" altLang="ja-JP" dirty="0">
                <a:solidFill>
                  <a:schemeClr val="tx1"/>
                </a:solidFill>
              </a:rPr>
              <a:t>UO</a:t>
            </a:r>
            <a:r>
              <a:rPr kumimoji="1" lang="ja-JP" altLang="en-US" dirty="0">
                <a:solidFill>
                  <a:schemeClr val="tx1"/>
                </a:solidFill>
              </a:rPr>
              <a:t>米穀店は魚沼産コシヒカリの専門店で</a:t>
            </a:r>
            <a:r>
              <a:rPr kumimoji="1" lang="en-US" altLang="ja-JP" dirty="0">
                <a:solidFill>
                  <a:schemeClr val="tx1"/>
                </a:solidFill>
              </a:rPr>
              <a:t>AK</a:t>
            </a:r>
            <a:r>
              <a:rPr kumimoji="1" lang="ja-JP" altLang="en-US" dirty="0">
                <a:solidFill>
                  <a:schemeClr val="tx1"/>
                </a:solidFill>
              </a:rPr>
              <a:t>米穀店はあきたこまちの専門店。</a:t>
            </a:r>
            <a:r>
              <a:rPr kumimoji="1" lang="en-US" altLang="ja-JP" dirty="0">
                <a:solidFill>
                  <a:schemeClr val="tx1"/>
                </a:solidFill>
              </a:rPr>
              <a:t>HK</a:t>
            </a:r>
            <a:r>
              <a:rPr kumimoji="1" lang="ja-JP" altLang="en-US" dirty="0">
                <a:solidFill>
                  <a:schemeClr val="tx1"/>
                </a:solidFill>
              </a:rPr>
              <a:t>物産は北海道産のみを扱っている会社だが</a:t>
            </a:r>
            <a:r>
              <a:rPr kumimoji="1" lang="en-US" altLang="ja-JP" dirty="0">
                <a:solidFill>
                  <a:schemeClr val="tx1"/>
                </a:solidFill>
              </a:rPr>
              <a:t>NO</a:t>
            </a:r>
            <a:r>
              <a:rPr kumimoji="1" lang="ja-JP" altLang="en-US" dirty="0">
                <a:solidFill>
                  <a:schemeClr val="tx1"/>
                </a:solidFill>
              </a:rPr>
              <a:t>商事は輸入も扱っているところだ。</a:t>
            </a:r>
          </a:p>
        </p:txBody>
      </p:sp>
    </p:spTree>
    <p:extLst>
      <p:ext uri="{BB962C8B-B14F-4D97-AF65-F5344CB8AC3E}">
        <p14:creationId xmlns:p14="http://schemas.microsoft.com/office/powerpoint/2010/main" val="408319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D42CDCC-47B3-48AC-B6BE-9A0924749368}"/>
              </a:ext>
            </a:extLst>
          </p:cNvPr>
          <p:cNvSpPr>
            <a:spLocks noGrp="1"/>
          </p:cNvSpPr>
          <p:nvPr>
            <p:ph type="sldNum" sz="quarter" idx="10"/>
          </p:nvPr>
        </p:nvSpPr>
        <p:spPr/>
        <p:txBody>
          <a:bodyPr/>
          <a:lstStyle/>
          <a:p>
            <a:fld id="{04A1097B-1708-48CA-9A6B-0C7579E26D89}" type="slidenum">
              <a:rPr kumimoji="1" lang="ja-JP" altLang="en-US" smtClean="0"/>
              <a:t>12</a:t>
            </a:fld>
            <a:endParaRPr kumimoji="1" lang="ja-JP" altLang="en-US"/>
          </a:p>
        </p:txBody>
      </p:sp>
      <p:sp>
        <p:nvSpPr>
          <p:cNvPr id="4" name="テキスト ボックス 3">
            <a:extLst>
              <a:ext uri="{FF2B5EF4-FFF2-40B4-BE49-F238E27FC236}">
                <a16:creationId xmlns:a16="http://schemas.microsoft.com/office/drawing/2014/main" id="{252ACAE1-34DD-4B53-BDE7-9D5A7796C8E6}"/>
              </a:ext>
            </a:extLst>
          </p:cNvPr>
          <p:cNvSpPr txBox="1"/>
          <p:nvPr/>
        </p:nvSpPr>
        <p:spPr>
          <a:xfrm>
            <a:off x="647997" y="381090"/>
            <a:ext cx="3263275" cy="369332"/>
          </a:xfrm>
          <a:prstGeom prst="rect">
            <a:avLst/>
          </a:prstGeom>
          <a:noFill/>
          <a:ln>
            <a:solidFill>
              <a:schemeClr val="tx1"/>
            </a:solidFill>
          </a:ln>
        </p:spPr>
        <p:txBody>
          <a:bodyPr wrap="square" rtlCol="0">
            <a:spAutoFit/>
          </a:bodyPr>
          <a:lstStyle/>
          <a:p>
            <a:pPr algn="ctr"/>
            <a:r>
              <a:rPr kumimoji="1" lang="ja-JP" altLang="en-US" dirty="0">
                <a:solidFill>
                  <a:schemeClr val="tx1"/>
                </a:solidFill>
              </a:rPr>
              <a:t>部品構成を見ればわかる</a:t>
            </a:r>
          </a:p>
        </p:txBody>
      </p:sp>
      <p:sp>
        <p:nvSpPr>
          <p:cNvPr id="6" name="テキスト ボックス 5">
            <a:extLst>
              <a:ext uri="{FF2B5EF4-FFF2-40B4-BE49-F238E27FC236}">
                <a16:creationId xmlns:a16="http://schemas.microsoft.com/office/drawing/2014/main" id="{BBB83A60-4716-4BB5-80B5-E804D703A72B}"/>
              </a:ext>
            </a:extLst>
          </p:cNvPr>
          <p:cNvSpPr txBox="1"/>
          <p:nvPr/>
        </p:nvSpPr>
        <p:spPr>
          <a:xfrm>
            <a:off x="1137644" y="917932"/>
            <a:ext cx="7180447" cy="2308324"/>
          </a:xfrm>
          <a:prstGeom prst="rect">
            <a:avLst/>
          </a:prstGeom>
          <a:noFill/>
        </p:spPr>
        <p:txBody>
          <a:bodyPr wrap="square" rtlCol="0">
            <a:spAutoFit/>
          </a:bodyPr>
          <a:lstStyle/>
          <a:p>
            <a:r>
              <a:rPr kumimoji="1" lang="ja-JP" altLang="en-US" dirty="0">
                <a:solidFill>
                  <a:schemeClr val="tx1"/>
                </a:solidFill>
              </a:rPr>
              <a:t>完全に分解（破壊？）すれば部品構成がわかることはわかるが、</a:t>
            </a:r>
            <a:endParaRPr kumimoji="1" lang="en-US" altLang="ja-JP" dirty="0">
              <a:solidFill>
                <a:schemeClr val="tx1"/>
              </a:solidFill>
            </a:endParaRPr>
          </a:p>
          <a:p>
            <a:r>
              <a:rPr kumimoji="1" lang="ja-JP" altLang="en-US" dirty="0"/>
              <a:t>リストにして出してもらえるなら簡単に製品分析できる。</a:t>
            </a:r>
            <a:endParaRPr kumimoji="1" lang="en-US" altLang="ja-JP" dirty="0"/>
          </a:p>
          <a:p>
            <a:endParaRPr kumimoji="1" lang="en-US" altLang="ja-JP" dirty="0">
              <a:solidFill>
                <a:schemeClr val="tx1"/>
              </a:solidFill>
            </a:endParaRPr>
          </a:p>
          <a:p>
            <a:r>
              <a:rPr kumimoji="1" lang="ja-JP" altLang="en-US" dirty="0">
                <a:solidFill>
                  <a:schemeClr val="tx1"/>
                </a:solidFill>
              </a:rPr>
              <a:t>ブラックボックスの電子製品でも</a:t>
            </a:r>
            <a:endParaRPr kumimoji="1" lang="en-US" altLang="ja-JP" dirty="0">
              <a:solidFill>
                <a:schemeClr val="tx1"/>
              </a:solidFill>
            </a:endParaRPr>
          </a:p>
          <a:p>
            <a:r>
              <a:rPr kumimoji="1" lang="ja-JP" altLang="en-US" dirty="0">
                <a:solidFill>
                  <a:schemeClr val="tx1"/>
                </a:solidFill>
              </a:rPr>
              <a:t>・素子の種類・数がわかれば回路構成が推測できる</a:t>
            </a:r>
            <a:endParaRPr kumimoji="1" lang="en-US" altLang="ja-JP" dirty="0">
              <a:solidFill>
                <a:schemeClr val="tx1"/>
              </a:solidFill>
            </a:endParaRPr>
          </a:p>
          <a:p>
            <a:r>
              <a:rPr kumimoji="1" lang="ja-JP" altLang="en-US" dirty="0"/>
              <a:t>・マイコンの種類で性能がわかる</a:t>
            </a:r>
            <a:endParaRPr kumimoji="1" lang="en-US" altLang="ja-JP" dirty="0"/>
          </a:p>
          <a:p>
            <a:endParaRPr kumimoji="1" lang="en-US" altLang="ja-JP" dirty="0">
              <a:solidFill>
                <a:schemeClr val="tx1"/>
              </a:solidFill>
            </a:endParaRPr>
          </a:p>
          <a:p>
            <a:r>
              <a:rPr kumimoji="1" lang="ja-JP" altLang="en-US" dirty="0">
                <a:solidFill>
                  <a:schemeClr val="tx1"/>
                </a:solidFill>
              </a:rPr>
              <a:t>など、顧客に与える情報は多い</a:t>
            </a:r>
          </a:p>
        </p:txBody>
      </p:sp>
      <p:sp>
        <p:nvSpPr>
          <p:cNvPr id="5" name="テキスト ボックス 4">
            <a:extLst>
              <a:ext uri="{FF2B5EF4-FFF2-40B4-BE49-F238E27FC236}">
                <a16:creationId xmlns:a16="http://schemas.microsoft.com/office/drawing/2014/main" id="{C0E6505E-B1FB-4B03-815A-A3C21BBD7FFA}"/>
              </a:ext>
            </a:extLst>
          </p:cNvPr>
          <p:cNvSpPr txBox="1"/>
          <p:nvPr/>
        </p:nvSpPr>
        <p:spPr>
          <a:xfrm>
            <a:off x="647996" y="3525446"/>
            <a:ext cx="3263275" cy="369332"/>
          </a:xfrm>
          <a:prstGeom prst="rect">
            <a:avLst/>
          </a:prstGeom>
          <a:noFill/>
          <a:ln>
            <a:solidFill>
              <a:schemeClr val="tx1"/>
            </a:solidFill>
          </a:ln>
        </p:spPr>
        <p:txBody>
          <a:bodyPr wrap="square" rtlCol="0">
            <a:spAutoFit/>
          </a:bodyPr>
          <a:lstStyle/>
          <a:p>
            <a:r>
              <a:rPr kumimoji="1" lang="ja-JP" altLang="en-US" dirty="0">
                <a:solidFill>
                  <a:schemeClr val="tx1"/>
                </a:solidFill>
              </a:rPr>
              <a:t>仕入先で部品の特長がわかる</a:t>
            </a:r>
          </a:p>
        </p:txBody>
      </p:sp>
      <p:sp>
        <p:nvSpPr>
          <p:cNvPr id="7" name="テキスト ボックス 6">
            <a:extLst>
              <a:ext uri="{FF2B5EF4-FFF2-40B4-BE49-F238E27FC236}">
                <a16:creationId xmlns:a16="http://schemas.microsoft.com/office/drawing/2014/main" id="{CB2587C3-E460-4915-9080-46B6F5473682}"/>
              </a:ext>
            </a:extLst>
          </p:cNvPr>
          <p:cNvSpPr txBox="1"/>
          <p:nvPr/>
        </p:nvSpPr>
        <p:spPr>
          <a:xfrm>
            <a:off x="1137644" y="4168586"/>
            <a:ext cx="7180447" cy="2308324"/>
          </a:xfrm>
          <a:prstGeom prst="rect">
            <a:avLst/>
          </a:prstGeom>
          <a:noFill/>
        </p:spPr>
        <p:txBody>
          <a:bodyPr wrap="square" rtlCol="0">
            <a:spAutoFit/>
          </a:bodyPr>
          <a:lstStyle/>
          <a:p>
            <a:r>
              <a:rPr kumimoji="1" lang="ja-JP" altLang="en-US" dirty="0">
                <a:solidFill>
                  <a:schemeClr val="tx1"/>
                </a:solidFill>
              </a:rPr>
              <a:t>日本から</a:t>
            </a:r>
            <a:r>
              <a:rPr kumimoji="1" lang="en-US" altLang="ja-JP" dirty="0">
                <a:solidFill>
                  <a:schemeClr val="tx1"/>
                </a:solidFill>
              </a:rPr>
              <a:t>CKD</a:t>
            </a:r>
            <a:r>
              <a:rPr kumimoji="1" lang="ja-JP" altLang="en-US" dirty="0">
                <a:solidFill>
                  <a:schemeClr val="tx1"/>
                </a:solidFill>
              </a:rPr>
              <a:t>しなければいけない部品は、現地で調達できない部品</a:t>
            </a:r>
            <a:endParaRPr kumimoji="1" lang="en-US" altLang="ja-JP" dirty="0">
              <a:solidFill>
                <a:schemeClr val="tx1"/>
              </a:solidFill>
            </a:endParaRPr>
          </a:p>
          <a:p>
            <a:r>
              <a:rPr kumimoji="1" lang="ja-JP" altLang="en-US" dirty="0">
                <a:solidFill>
                  <a:schemeClr val="tx1"/>
                </a:solidFill>
              </a:rPr>
              <a:t>　＝日本でしかできない技術を用いた部品が多い</a:t>
            </a:r>
            <a:endParaRPr kumimoji="1" lang="en-US" altLang="ja-JP" dirty="0">
              <a:solidFill>
                <a:schemeClr val="tx1"/>
              </a:solidFill>
            </a:endParaRPr>
          </a:p>
          <a:p>
            <a:endParaRPr kumimoji="1" lang="en-US" altLang="ja-JP" dirty="0">
              <a:solidFill>
                <a:schemeClr val="tx1"/>
              </a:solidFill>
            </a:endParaRPr>
          </a:p>
          <a:p>
            <a:r>
              <a:rPr kumimoji="1" lang="ja-JP" altLang="en-US" dirty="0"/>
              <a:t>仕入先＝専門会社に発注している場合が多いので、仕入先がわかれば生産工程が推測できる。</a:t>
            </a:r>
            <a:endParaRPr kumimoji="1" lang="en-US" altLang="ja-JP" dirty="0"/>
          </a:p>
          <a:p>
            <a:r>
              <a:rPr kumimoji="1" lang="ja-JP" altLang="en-US" dirty="0">
                <a:solidFill>
                  <a:schemeClr val="tx1"/>
                </a:solidFill>
              </a:rPr>
              <a:t>特許を持っている企業などは会社名でどんな技術を使っているかバレてしまう。</a:t>
            </a:r>
          </a:p>
          <a:p>
            <a:endParaRPr kumimoji="1" lang="ja-JP" altLang="en-US" dirty="0">
              <a:solidFill>
                <a:schemeClr val="tx1"/>
              </a:solidFill>
            </a:endParaRPr>
          </a:p>
        </p:txBody>
      </p:sp>
    </p:spTree>
    <p:extLst>
      <p:ext uri="{BB962C8B-B14F-4D97-AF65-F5344CB8AC3E}">
        <p14:creationId xmlns:p14="http://schemas.microsoft.com/office/powerpoint/2010/main" val="176490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2A1A4737-1E0D-4794-9984-BF93C8939BF9}"/>
              </a:ext>
            </a:extLst>
          </p:cNvPr>
          <p:cNvGrpSpPr/>
          <p:nvPr/>
        </p:nvGrpSpPr>
        <p:grpSpPr>
          <a:xfrm>
            <a:off x="3302663" y="654550"/>
            <a:ext cx="2031325" cy="2585808"/>
            <a:chOff x="5963877" y="1972581"/>
            <a:chExt cx="2031325" cy="2585808"/>
          </a:xfrm>
        </p:grpSpPr>
        <p:pic>
          <p:nvPicPr>
            <p:cNvPr id="7" name="図 6">
              <a:extLst>
                <a:ext uri="{FF2B5EF4-FFF2-40B4-BE49-F238E27FC236}">
                  <a16:creationId xmlns:a16="http://schemas.microsoft.com/office/drawing/2014/main" id="{7DED7699-5ACD-4051-9C31-AC4EE3A79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459" y="2363139"/>
              <a:ext cx="1738722" cy="1931913"/>
            </a:xfrm>
            <a:prstGeom prst="rect">
              <a:avLst/>
            </a:prstGeom>
          </p:spPr>
        </p:pic>
        <p:pic>
          <p:nvPicPr>
            <p:cNvPr id="8" name="図 7">
              <a:extLst>
                <a:ext uri="{FF2B5EF4-FFF2-40B4-BE49-F238E27FC236}">
                  <a16:creationId xmlns:a16="http://schemas.microsoft.com/office/drawing/2014/main" id="{EAA9A0B8-2EAB-4631-94A8-49060914D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236" y="3329096"/>
              <a:ext cx="1229293" cy="1229293"/>
            </a:xfrm>
            <a:prstGeom prst="rect">
              <a:avLst/>
            </a:prstGeom>
          </p:spPr>
        </p:pic>
        <p:sp>
          <p:nvSpPr>
            <p:cNvPr id="9" name="テキスト ボックス 8">
              <a:extLst>
                <a:ext uri="{FF2B5EF4-FFF2-40B4-BE49-F238E27FC236}">
                  <a16:creationId xmlns:a16="http://schemas.microsoft.com/office/drawing/2014/main" id="{261E0F3C-15CA-4CA3-B000-E96987114398}"/>
                </a:ext>
              </a:extLst>
            </p:cNvPr>
            <p:cNvSpPr txBox="1"/>
            <p:nvPr/>
          </p:nvSpPr>
          <p:spPr>
            <a:xfrm>
              <a:off x="5963877" y="1972581"/>
              <a:ext cx="2031325" cy="369332"/>
            </a:xfrm>
            <a:prstGeom prst="rect">
              <a:avLst/>
            </a:prstGeom>
            <a:noFill/>
          </p:spPr>
          <p:txBody>
            <a:bodyPr wrap="none" rtlCol="0">
              <a:spAutoFit/>
            </a:bodyPr>
            <a:lstStyle/>
            <a:p>
              <a:r>
                <a:rPr kumimoji="1" lang="ja-JP" altLang="en-US" dirty="0"/>
                <a:t>生産者（輸出者）</a:t>
              </a:r>
            </a:p>
          </p:txBody>
        </p:sp>
      </p:grpSp>
      <p:grpSp>
        <p:nvGrpSpPr>
          <p:cNvPr id="16" name="グループ化 15">
            <a:extLst>
              <a:ext uri="{FF2B5EF4-FFF2-40B4-BE49-F238E27FC236}">
                <a16:creationId xmlns:a16="http://schemas.microsoft.com/office/drawing/2014/main" id="{A9EC6302-5619-4CD8-ACC1-71B3D94AE8A8}"/>
              </a:ext>
            </a:extLst>
          </p:cNvPr>
          <p:cNvGrpSpPr/>
          <p:nvPr/>
        </p:nvGrpSpPr>
        <p:grpSpPr>
          <a:xfrm>
            <a:off x="642097" y="4020990"/>
            <a:ext cx="877163" cy="2540127"/>
            <a:chOff x="1545496" y="1900929"/>
            <a:chExt cx="877163" cy="2540127"/>
          </a:xfrm>
        </p:grpSpPr>
        <p:pic>
          <p:nvPicPr>
            <p:cNvPr id="5" name="図 4" descr="男, 記号, 時計 が含まれている画像&#10;&#10;自動的に生成された説明">
              <a:extLst>
                <a:ext uri="{FF2B5EF4-FFF2-40B4-BE49-F238E27FC236}">
                  <a16:creationId xmlns:a16="http://schemas.microsoft.com/office/drawing/2014/main" id="{B13CF8E2-927D-4E81-8C61-8C3D02B7E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496" y="2269356"/>
              <a:ext cx="852228" cy="2171700"/>
            </a:xfrm>
            <a:prstGeom prst="rect">
              <a:avLst/>
            </a:prstGeom>
          </p:spPr>
        </p:pic>
        <p:sp>
          <p:nvSpPr>
            <p:cNvPr id="13" name="テキスト ボックス 12">
              <a:extLst>
                <a:ext uri="{FF2B5EF4-FFF2-40B4-BE49-F238E27FC236}">
                  <a16:creationId xmlns:a16="http://schemas.microsoft.com/office/drawing/2014/main" id="{A8DC0B67-E73C-4944-B01D-2FA6C665D6AD}"/>
                </a:ext>
              </a:extLst>
            </p:cNvPr>
            <p:cNvSpPr txBox="1"/>
            <p:nvPr/>
          </p:nvSpPr>
          <p:spPr>
            <a:xfrm>
              <a:off x="1545496" y="1900929"/>
              <a:ext cx="877163" cy="369332"/>
            </a:xfrm>
            <a:prstGeom prst="rect">
              <a:avLst/>
            </a:prstGeom>
            <a:noFill/>
          </p:spPr>
          <p:txBody>
            <a:bodyPr wrap="square" rtlCol="0">
              <a:spAutoFit/>
            </a:bodyPr>
            <a:lstStyle/>
            <a:p>
              <a:r>
                <a:rPr kumimoji="1" lang="ja-JP" altLang="en-US" dirty="0"/>
                <a:t>輸入者</a:t>
              </a:r>
            </a:p>
          </p:txBody>
        </p:sp>
      </p:grpSp>
      <p:pic>
        <p:nvPicPr>
          <p:cNvPr id="43" name="図 42">
            <a:extLst>
              <a:ext uri="{FF2B5EF4-FFF2-40B4-BE49-F238E27FC236}">
                <a16:creationId xmlns:a16="http://schemas.microsoft.com/office/drawing/2014/main" id="{1522BFFA-5711-4C89-8FAA-C4C77835F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407" y="3985113"/>
            <a:ext cx="1005700" cy="1265170"/>
          </a:xfrm>
          <a:prstGeom prst="rect">
            <a:avLst/>
          </a:prstGeom>
        </p:spPr>
      </p:pic>
      <p:sp>
        <p:nvSpPr>
          <p:cNvPr id="45" name="テキスト ボックス 44">
            <a:extLst>
              <a:ext uri="{FF2B5EF4-FFF2-40B4-BE49-F238E27FC236}">
                <a16:creationId xmlns:a16="http://schemas.microsoft.com/office/drawing/2014/main" id="{668A3F7A-95C8-4BA6-B916-A4232FB9AF43}"/>
              </a:ext>
            </a:extLst>
          </p:cNvPr>
          <p:cNvSpPr txBox="1"/>
          <p:nvPr/>
        </p:nvSpPr>
        <p:spPr>
          <a:xfrm>
            <a:off x="6795083" y="654550"/>
            <a:ext cx="184731" cy="369332"/>
          </a:xfrm>
          <a:prstGeom prst="rect">
            <a:avLst/>
          </a:prstGeom>
          <a:noFill/>
        </p:spPr>
        <p:txBody>
          <a:bodyPr wrap="none" rtlCol="0">
            <a:spAutoFit/>
          </a:bodyPr>
          <a:lstStyle/>
          <a:p>
            <a:endParaRPr kumimoji="1" lang="ja-JP" altLang="en-US" dirty="0"/>
          </a:p>
        </p:txBody>
      </p:sp>
      <p:sp>
        <p:nvSpPr>
          <p:cNvPr id="6" name="Rectangle 3">
            <a:extLst>
              <a:ext uri="{FF2B5EF4-FFF2-40B4-BE49-F238E27FC236}">
                <a16:creationId xmlns:a16="http://schemas.microsoft.com/office/drawing/2014/main" id="{0AC0C247-32A4-4D27-818B-303A977D45B8}"/>
              </a:ext>
            </a:extLst>
          </p:cNvPr>
          <p:cNvSpPr/>
          <p:nvPr/>
        </p:nvSpPr>
        <p:spPr>
          <a:xfrm>
            <a:off x="331087" y="143921"/>
            <a:ext cx="3851555" cy="349250"/>
          </a:xfrm>
          <a:prstGeom prst="rect">
            <a:avLst/>
          </a:prstGeom>
          <a:solidFill>
            <a:srgbClr val="FFF2CC"/>
          </a:solidFill>
          <a:ln>
            <a:solidFill>
              <a:srgbClr val="D010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ja-JP" altLang="en-US" sz="2000" dirty="0">
                <a:solidFill>
                  <a:srgbClr val="222222"/>
                </a:solidFill>
                <a:latin typeface="Arial" panose="020B0604020202020204" pitchFamily="34" charset="0"/>
                <a:cs typeface="Arial" panose="020B0604020202020204" pitchFamily="34" charset="0"/>
              </a:rPr>
              <a:t>せっかくコストダウンしたのに</a:t>
            </a:r>
            <a:endParaRPr lang="en-US" altLang="ja-JP" sz="2000" dirty="0">
              <a:solidFill>
                <a:srgbClr val="222222"/>
              </a:solidFill>
              <a:latin typeface="Arial" panose="020B0604020202020204" pitchFamily="34" charset="0"/>
              <a:cs typeface="Arial" panose="020B0604020202020204" pitchFamily="34" charset="0"/>
            </a:endParaRPr>
          </a:p>
        </p:txBody>
      </p:sp>
      <p:pic>
        <p:nvPicPr>
          <p:cNvPr id="1026" name="Picture 2" descr="鉄道部品の精密鋳造、鉄道部品、鉄道部品のための投資鋳造中国の精密 ...">
            <a:extLst>
              <a:ext uri="{FF2B5EF4-FFF2-40B4-BE49-F238E27FC236}">
                <a16:creationId xmlns:a16="http://schemas.microsoft.com/office/drawing/2014/main" id="{E71FF630-3A4B-4B65-AAE2-B8705F596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34" y="74846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A71C7DD-4D0C-4E1E-88DB-05751477761F}"/>
              </a:ext>
            </a:extLst>
          </p:cNvPr>
          <p:cNvSpPr txBox="1"/>
          <p:nvPr/>
        </p:nvSpPr>
        <p:spPr>
          <a:xfrm>
            <a:off x="5333988" y="711093"/>
            <a:ext cx="3798461" cy="2554545"/>
          </a:xfrm>
          <a:prstGeom prst="rect">
            <a:avLst/>
          </a:prstGeom>
          <a:noFill/>
        </p:spPr>
        <p:txBody>
          <a:bodyPr wrap="square" rtlCol="0">
            <a:spAutoFit/>
          </a:bodyPr>
          <a:lstStyle/>
          <a:p>
            <a:r>
              <a:rPr kumimoji="1" lang="ja-JP" altLang="en-US" sz="1600" dirty="0">
                <a:solidFill>
                  <a:schemeClr val="tx1"/>
                </a:solidFill>
              </a:rPr>
              <a:t>外注先から調達していたある部品は、鋳造メーカーで鋳造後に切削メーカーで裏面を切削で仕上げをしていたものを、型を改良して鋳造後の切削をなくした。</a:t>
            </a:r>
            <a:endParaRPr kumimoji="1" lang="en-US" altLang="ja-JP" sz="1600" dirty="0">
              <a:solidFill>
                <a:schemeClr val="tx1"/>
              </a:solidFill>
            </a:endParaRPr>
          </a:p>
          <a:p>
            <a:r>
              <a:rPr kumimoji="1" lang="ja-JP" altLang="en-US" sz="1600" dirty="0"/>
              <a:t>型費は高くなったが切削のコストがなくなりトータルでコストダウンに。</a:t>
            </a:r>
            <a:endParaRPr kumimoji="1" lang="en-US" altLang="ja-JP" sz="1600" dirty="0"/>
          </a:p>
          <a:p>
            <a:endParaRPr kumimoji="1" lang="en-US" altLang="ja-JP" sz="1600" dirty="0"/>
          </a:p>
          <a:p>
            <a:r>
              <a:rPr kumimoji="1" lang="ja-JP" altLang="en-US" sz="1600" dirty="0">
                <a:solidFill>
                  <a:schemeClr val="tx1"/>
                </a:solidFill>
              </a:rPr>
              <a:t>→納入先の品質チェックも</a:t>
            </a:r>
            <a:r>
              <a:rPr kumimoji="1" lang="en-US" altLang="ja-JP" sz="1600" dirty="0">
                <a:solidFill>
                  <a:schemeClr val="tx1"/>
                </a:solidFill>
              </a:rPr>
              <a:t>OK</a:t>
            </a:r>
            <a:r>
              <a:rPr kumimoji="1" lang="ja-JP" altLang="en-US" sz="1600" dirty="0">
                <a:solidFill>
                  <a:schemeClr val="tx1"/>
                </a:solidFill>
              </a:rPr>
              <a:t>だったので、売価は変更しなかった。</a:t>
            </a:r>
            <a:endParaRPr kumimoji="1" lang="en-US" altLang="ja-JP" sz="1600" dirty="0">
              <a:solidFill>
                <a:schemeClr val="tx1"/>
              </a:solidFill>
            </a:endParaRPr>
          </a:p>
        </p:txBody>
      </p:sp>
      <p:sp>
        <p:nvSpPr>
          <p:cNvPr id="3" name="テキスト ボックス 2">
            <a:extLst>
              <a:ext uri="{FF2B5EF4-FFF2-40B4-BE49-F238E27FC236}">
                <a16:creationId xmlns:a16="http://schemas.microsoft.com/office/drawing/2014/main" id="{DFCDAE55-E75C-4BAC-BE89-C4F0737BADD2}"/>
              </a:ext>
            </a:extLst>
          </p:cNvPr>
          <p:cNvSpPr txBox="1"/>
          <p:nvPr/>
        </p:nvSpPr>
        <p:spPr>
          <a:xfrm>
            <a:off x="1421744" y="3422305"/>
            <a:ext cx="5558070" cy="400110"/>
          </a:xfrm>
          <a:prstGeom prst="rect">
            <a:avLst/>
          </a:prstGeom>
          <a:solidFill>
            <a:srgbClr val="FFFF99"/>
          </a:solidFill>
          <a:ln>
            <a:solidFill>
              <a:schemeClr val="tx1"/>
            </a:solidFill>
          </a:ln>
        </p:spPr>
        <p:txBody>
          <a:bodyPr wrap="square" rtlCol="0">
            <a:spAutoFit/>
          </a:bodyPr>
          <a:lstStyle/>
          <a:p>
            <a:r>
              <a:rPr kumimoji="1" lang="ja-JP" altLang="en-US" sz="2000" dirty="0">
                <a:solidFill>
                  <a:schemeClr val="tx1"/>
                </a:solidFill>
              </a:rPr>
              <a:t>原産性検証厳格化で仕入先</a:t>
            </a:r>
            <a:r>
              <a:rPr kumimoji="1" lang="ja-JP" altLang="en-US" sz="2000" dirty="0"/>
              <a:t>の開示を求められる</a:t>
            </a:r>
            <a:endParaRPr kumimoji="1" lang="ja-JP" altLang="en-US" sz="2000" dirty="0">
              <a:solidFill>
                <a:schemeClr val="tx1"/>
              </a:solidFill>
            </a:endParaRPr>
          </a:p>
        </p:txBody>
      </p:sp>
      <p:sp>
        <p:nvSpPr>
          <p:cNvPr id="10" name="吹き出し: 角を丸めた四角形 9">
            <a:extLst>
              <a:ext uri="{FF2B5EF4-FFF2-40B4-BE49-F238E27FC236}">
                <a16:creationId xmlns:a16="http://schemas.microsoft.com/office/drawing/2014/main" id="{8A88A65C-CD99-4933-8AA3-574FF7C121B8}"/>
              </a:ext>
            </a:extLst>
          </p:cNvPr>
          <p:cNvSpPr/>
          <p:nvPr/>
        </p:nvSpPr>
        <p:spPr>
          <a:xfrm>
            <a:off x="2548521" y="4088700"/>
            <a:ext cx="2642911" cy="1265170"/>
          </a:xfrm>
          <a:prstGeom prst="wedgeRoundRectCallout">
            <a:avLst>
              <a:gd name="adj1" fmla="val -99405"/>
              <a:gd name="adj2" fmla="val 887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一次仕入先は鋳造メーカーですね。切削を廃止しているなら売価も下げてもらいましょう。</a:t>
            </a:r>
          </a:p>
        </p:txBody>
      </p:sp>
      <p:pic>
        <p:nvPicPr>
          <p:cNvPr id="12" name="図 11">
            <a:extLst>
              <a:ext uri="{FF2B5EF4-FFF2-40B4-BE49-F238E27FC236}">
                <a16:creationId xmlns:a16="http://schemas.microsoft.com/office/drawing/2014/main" id="{951C02D4-20C0-49EA-A93D-F6ED22D31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167" y="4048029"/>
            <a:ext cx="1229293" cy="1229293"/>
          </a:xfrm>
          <a:prstGeom prst="rect">
            <a:avLst/>
          </a:prstGeom>
        </p:spPr>
      </p:pic>
      <p:sp>
        <p:nvSpPr>
          <p:cNvPr id="15" name="思考の吹き出し: 雲形 14">
            <a:extLst>
              <a:ext uri="{FF2B5EF4-FFF2-40B4-BE49-F238E27FC236}">
                <a16:creationId xmlns:a16="http://schemas.microsoft.com/office/drawing/2014/main" id="{1B4865F1-A579-426A-8AE6-5B832B8C9700}"/>
              </a:ext>
            </a:extLst>
          </p:cNvPr>
          <p:cNvSpPr/>
          <p:nvPr/>
        </p:nvSpPr>
        <p:spPr>
          <a:xfrm>
            <a:off x="7297502" y="3281691"/>
            <a:ext cx="1834947" cy="1103179"/>
          </a:xfrm>
          <a:prstGeom prst="cloudCallout">
            <a:avLst>
              <a:gd name="adj1" fmla="val -68798"/>
              <a:gd name="adj2" fmla="val 197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tx1"/>
                </a:solidFill>
              </a:rPr>
              <a:t>そんなぁ</a:t>
            </a:r>
          </a:p>
        </p:txBody>
      </p:sp>
      <p:sp>
        <p:nvSpPr>
          <p:cNvPr id="22" name="四角形: 角を丸くする 21">
            <a:extLst>
              <a:ext uri="{FF2B5EF4-FFF2-40B4-BE49-F238E27FC236}">
                <a16:creationId xmlns:a16="http://schemas.microsoft.com/office/drawing/2014/main" id="{FC0D1FFA-D073-4C25-ACEB-6F68479A29BE}"/>
              </a:ext>
            </a:extLst>
          </p:cNvPr>
          <p:cNvSpPr/>
          <p:nvPr/>
        </p:nvSpPr>
        <p:spPr>
          <a:xfrm>
            <a:off x="2548521" y="5520011"/>
            <a:ext cx="6117630" cy="1197569"/>
          </a:xfrm>
          <a:prstGeom prst="roundRect">
            <a:avLst/>
          </a:prstGeom>
          <a:solidFill>
            <a:srgbClr val="FFF2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原産地証明のデータを</a:t>
            </a:r>
            <a:endParaRPr kumimoji="1" lang="en-US" altLang="ja-JP" sz="2400" dirty="0">
              <a:solidFill>
                <a:schemeClr val="tx1"/>
              </a:solidFill>
            </a:endParaRPr>
          </a:p>
          <a:p>
            <a:pPr algn="ctr"/>
            <a:r>
              <a:rPr kumimoji="1" lang="ja-JP" altLang="en-US" sz="2400" dirty="0">
                <a:solidFill>
                  <a:schemeClr val="tx1"/>
                </a:solidFill>
              </a:rPr>
              <a:t>価格交渉のネタにされたくない。</a:t>
            </a:r>
          </a:p>
        </p:txBody>
      </p:sp>
    </p:spTree>
    <p:extLst>
      <p:ext uri="{BB962C8B-B14F-4D97-AF65-F5344CB8AC3E}">
        <p14:creationId xmlns:p14="http://schemas.microsoft.com/office/powerpoint/2010/main" val="177068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A0549B0-5ECD-41E1-9A4B-9B39F982CD7C}"/>
              </a:ext>
            </a:extLst>
          </p:cNvPr>
          <p:cNvSpPr>
            <a:spLocks noGrp="1"/>
          </p:cNvSpPr>
          <p:nvPr>
            <p:ph type="sldNum" sz="quarter" idx="10"/>
          </p:nvPr>
        </p:nvSpPr>
        <p:spPr/>
        <p:txBody>
          <a:bodyPr/>
          <a:lstStyle/>
          <a:p>
            <a:fld id="{04A1097B-1708-48CA-9A6B-0C7579E26D89}" type="slidenum">
              <a:rPr kumimoji="1" lang="ja-JP" altLang="en-US" smtClean="0"/>
              <a:t>14</a:t>
            </a:fld>
            <a:endParaRPr kumimoji="1" lang="ja-JP" altLang="en-US"/>
          </a:p>
        </p:txBody>
      </p:sp>
      <p:pic>
        <p:nvPicPr>
          <p:cNvPr id="7" name="図 6">
            <a:extLst>
              <a:ext uri="{FF2B5EF4-FFF2-40B4-BE49-F238E27FC236}">
                <a16:creationId xmlns:a16="http://schemas.microsoft.com/office/drawing/2014/main" id="{7DED7699-5ACD-4051-9C31-AC4EE3A79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75" y="891149"/>
            <a:ext cx="1738722" cy="1931913"/>
          </a:xfrm>
          <a:prstGeom prst="rect">
            <a:avLst/>
          </a:prstGeom>
        </p:spPr>
      </p:pic>
      <p:pic>
        <p:nvPicPr>
          <p:cNvPr id="8" name="図 7">
            <a:extLst>
              <a:ext uri="{FF2B5EF4-FFF2-40B4-BE49-F238E27FC236}">
                <a16:creationId xmlns:a16="http://schemas.microsoft.com/office/drawing/2014/main" id="{EAA9A0B8-2EAB-4631-94A8-49060914D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52" y="1857106"/>
            <a:ext cx="1229293" cy="1229293"/>
          </a:xfrm>
          <a:prstGeom prst="rect">
            <a:avLst/>
          </a:prstGeom>
        </p:spPr>
      </p:pic>
      <p:sp>
        <p:nvSpPr>
          <p:cNvPr id="9" name="テキスト ボックス 8">
            <a:extLst>
              <a:ext uri="{FF2B5EF4-FFF2-40B4-BE49-F238E27FC236}">
                <a16:creationId xmlns:a16="http://schemas.microsoft.com/office/drawing/2014/main" id="{261E0F3C-15CA-4CA3-B000-E96987114398}"/>
              </a:ext>
            </a:extLst>
          </p:cNvPr>
          <p:cNvSpPr txBox="1"/>
          <p:nvPr/>
        </p:nvSpPr>
        <p:spPr>
          <a:xfrm>
            <a:off x="860293" y="500591"/>
            <a:ext cx="2031325" cy="369332"/>
          </a:xfrm>
          <a:prstGeom prst="rect">
            <a:avLst/>
          </a:prstGeom>
          <a:noFill/>
        </p:spPr>
        <p:txBody>
          <a:bodyPr wrap="none" rtlCol="0">
            <a:spAutoFit/>
          </a:bodyPr>
          <a:lstStyle/>
          <a:p>
            <a:r>
              <a:rPr kumimoji="1" lang="ja-JP" altLang="en-US" dirty="0"/>
              <a:t>生産者（輸出者）</a:t>
            </a:r>
          </a:p>
        </p:txBody>
      </p:sp>
      <p:pic>
        <p:nvPicPr>
          <p:cNvPr id="22" name="図 21" descr="おもちゃ, 人形 が含まれている画像&#10;&#10;自動的に生成された説明">
            <a:extLst>
              <a:ext uri="{FF2B5EF4-FFF2-40B4-BE49-F238E27FC236}">
                <a16:creationId xmlns:a16="http://schemas.microsoft.com/office/drawing/2014/main" id="{DD5CF1C2-4ED7-462C-AD39-B332EB370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125" y="3968279"/>
            <a:ext cx="1714500" cy="1714500"/>
          </a:xfrm>
          <a:prstGeom prst="rect">
            <a:avLst/>
          </a:prstGeom>
        </p:spPr>
      </p:pic>
      <p:sp>
        <p:nvSpPr>
          <p:cNvPr id="24" name="テキスト ボックス 23">
            <a:extLst>
              <a:ext uri="{FF2B5EF4-FFF2-40B4-BE49-F238E27FC236}">
                <a16:creationId xmlns:a16="http://schemas.microsoft.com/office/drawing/2014/main" id="{7882F78F-AE88-44B0-A4BE-5D925D50FF58}"/>
              </a:ext>
            </a:extLst>
          </p:cNvPr>
          <p:cNvSpPr txBox="1"/>
          <p:nvPr/>
        </p:nvSpPr>
        <p:spPr>
          <a:xfrm>
            <a:off x="7579459" y="3636224"/>
            <a:ext cx="1338828" cy="369332"/>
          </a:xfrm>
          <a:prstGeom prst="rect">
            <a:avLst/>
          </a:prstGeom>
          <a:noFill/>
        </p:spPr>
        <p:txBody>
          <a:bodyPr wrap="none" rtlCol="0">
            <a:spAutoFit/>
          </a:bodyPr>
          <a:lstStyle/>
          <a:p>
            <a:r>
              <a:rPr kumimoji="1" lang="ja-JP" altLang="en-US" dirty="0"/>
              <a:t>インド税関</a:t>
            </a:r>
          </a:p>
        </p:txBody>
      </p:sp>
      <p:pic>
        <p:nvPicPr>
          <p:cNvPr id="43" name="図 42" descr="男, 記号, 時計 が含まれている画像&#10;&#10;自動的に生成された説明">
            <a:extLst>
              <a:ext uri="{FF2B5EF4-FFF2-40B4-BE49-F238E27FC236}">
                <a16:creationId xmlns:a16="http://schemas.microsoft.com/office/drawing/2014/main" id="{6292ABD1-D65A-44D2-AF11-37376E42B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563" y="2135221"/>
            <a:ext cx="287785" cy="733352"/>
          </a:xfrm>
          <a:prstGeom prst="rect">
            <a:avLst/>
          </a:prstGeom>
        </p:spPr>
      </p:pic>
      <p:sp>
        <p:nvSpPr>
          <p:cNvPr id="44" name="テキスト ボックス 43">
            <a:extLst>
              <a:ext uri="{FF2B5EF4-FFF2-40B4-BE49-F238E27FC236}">
                <a16:creationId xmlns:a16="http://schemas.microsoft.com/office/drawing/2014/main" id="{D4751C88-41F9-482B-AB77-AC33C837BC7C}"/>
              </a:ext>
            </a:extLst>
          </p:cNvPr>
          <p:cNvSpPr txBox="1"/>
          <p:nvPr/>
        </p:nvSpPr>
        <p:spPr>
          <a:xfrm>
            <a:off x="7492153" y="2868573"/>
            <a:ext cx="651006" cy="261610"/>
          </a:xfrm>
          <a:prstGeom prst="rect">
            <a:avLst/>
          </a:prstGeom>
          <a:noFill/>
        </p:spPr>
        <p:txBody>
          <a:bodyPr wrap="square" rtlCol="0">
            <a:spAutoFit/>
          </a:bodyPr>
          <a:lstStyle/>
          <a:p>
            <a:r>
              <a:rPr kumimoji="1" lang="ja-JP" altLang="en-US" sz="1100" dirty="0"/>
              <a:t>輸入者</a:t>
            </a:r>
          </a:p>
        </p:txBody>
      </p:sp>
      <p:sp>
        <p:nvSpPr>
          <p:cNvPr id="10" name="吹き出し: 角を丸めた四角形 9">
            <a:extLst>
              <a:ext uri="{FF2B5EF4-FFF2-40B4-BE49-F238E27FC236}">
                <a16:creationId xmlns:a16="http://schemas.microsoft.com/office/drawing/2014/main" id="{4AC39751-F1D8-4728-92CE-4042FB506502}"/>
              </a:ext>
            </a:extLst>
          </p:cNvPr>
          <p:cNvSpPr/>
          <p:nvPr/>
        </p:nvSpPr>
        <p:spPr>
          <a:xfrm>
            <a:off x="8143159" y="1974850"/>
            <a:ext cx="943330" cy="711532"/>
          </a:xfrm>
          <a:prstGeom prst="wedgeRoundRectCallout">
            <a:avLst>
              <a:gd name="adj1" fmla="val -77905"/>
              <a:gd name="adj2" fmla="val -11572"/>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rPr>
              <a:t>早く</a:t>
            </a:r>
            <a:endParaRPr kumimoji="1" lang="en-US" altLang="ja-JP" sz="1200" dirty="0">
              <a:solidFill>
                <a:schemeClr val="tx1"/>
              </a:solidFill>
            </a:endParaRPr>
          </a:p>
          <a:p>
            <a:pPr algn="ctr"/>
            <a:r>
              <a:rPr kumimoji="1" lang="ja-JP" altLang="en-US" sz="1200" dirty="0">
                <a:solidFill>
                  <a:schemeClr val="tx1"/>
                </a:solidFill>
              </a:rPr>
              <a:t>通関して</a:t>
            </a:r>
          </a:p>
        </p:txBody>
      </p:sp>
      <p:sp>
        <p:nvSpPr>
          <p:cNvPr id="12" name="四角形: 角を丸くする 11">
            <a:extLst>
              <a:ext uri="{FF2B5EF4-FFF2-40B4-BE49-F238E27FC236}">
                <a16:creationId xmlns:a16="http://schemas.microsoft.com/office/drawing/2014/main" id="{FDF6BC41-49C4-4075-B5CF-26E9F6DF428A}"/>
              </a:ext>
            </a:extLst>
          </p:cNvPr>
          <p:cNvSpPr/>
          <p:nvPr/>
        </p:nvSpPr>
        <p:spPr>
          <a:xfrm>
            <a:off x="3006375" y="1974850"/>
            <a:ext cx="4308748" cy="1229293"/>
          </a:xfrm>
          <a:prstGeom prst="roundRect">
            <a:avLst/>
          </a:prstGeom>
          <a:solidFill>
            <a:srgbClr val="FFF2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一旦一般関税との差額を</a:t>
            </a:r>
            <a:endParaRPr kumimoji="1" lang="en-US" altLang="ja-JP" sz="2400" dirty="0">
              <a:solidFill>
                <a:schemeClr val="tx1"/>
              </a:solidFill>
            </a:endParaRPr>
          </a:p>
          <a:p>
            <a:pPr algn="ctr"/>
            <a:r>
              <a:rPr kumimoji="1" lang="ja-JP" altLang="en-US" sz="2400" dirty="0">
                <a:solidFill>
                  <a:schemeClr val="tx1"/>
                </a:solidFill>
              </a:rPr>
              <a:t>支払って荷物を受け取り、</a:t>
            </a:r>
            <a:endParaRPr kumimoji="1" lang="en-US" altLang="ja-JP" sz="2400" dirty="0">
              <a:solidFill>
                <a:schemeClr val="tx1"/>
              </a:solidFill>
            </a:endParaRPr>
          </a:p>
          <a:p>
            <a:pPr algn="ctr"/>
            <a:r>
              <a:rPr kumimoji="1" lang="ja-JP" altLang="en-US" sz="2400" dirty="0">
                <a:solidFill>
                  <a:schemeClr val="tx1"/>
                </a:solidFill>
              </a:rPr>
              <a:t>直ちに異議申し立てを行う</a:t>
            </a:r>
          </a:p>
        </p:txBody>
      </p:sp>
      <p:grpSp>
        <p:nvGrpSpPr>
          <p:cNvPr id="14" name="グループ化 13">
            <a:extLst>
              <a:ext uri="{FF2B5EF4-FFF2-40B4-BE49-F238E27FC236}">
                <a16:creationId xmlns:a16="http://schemas.microsoft.com/office/drawing/2014/main" id="{D061CBAD-5E7D-4C3D-AAAE-E6912942FB71}"/>
              </a:ext>
            </a:extLst>
          </p:cNvPr>
          <p:cNvGrpSpPr/>
          <p:nvPr/>
        </p:nvGrpSpPr>
        <p:grpSpPr>
          <a:xfrm>
            <a:off x="2891618" y="819150"/>
            <a:ext cx="5911850" cy="919096"/>
            <a:chOff x="2891618" y="819150"/>
            <a:chExt cx="5911850" cy="919096"/>
          </a:xfrm>
        </p:grpSpPr>
        <p:sp>
          <p:nvSpPr>
            <p:cNvPr id="4" name="正方形/長方形 3">
              <a:extLst>
                <a:ext uri="{FF2B5EF4-FFF2-40B4-BE49-F238E27FC236}">
                  <a16:creationId xmlns:a16="http://schemas.microsoft.com/office/drawing/2014/main" id="{2994848C-321F-4CC0-9702-54FF187F5214}"/>
                </a:ext>
              </a:extLst>
            </p:cNvPr>
            <p:cNvSpPr/>
            <p:nvPr/>
          </p:nvSpPr>
          <p:spPr>
            <a:xfrm>
              <a:off x="2891618" y="893298"/>
              <a:ext cx="5911850" cy="830997"/>
            </a:xfrm>
            <a:prstGeom prst="rect">
              <a:avLst/>
            </a:prstGeom>
          </p:spPr>
          <p:txBody>
            <a:bodyPr wrap="square">
              <a:spAutoFit/>
            </a:bodyPr>
            <a:lstStyle/>
            <a:p>
              <a:r>
                <a:rPr lang="ja-JP" altLang="en-US" sz="1600" dirty="0"/>
                <a:t>輸出側として輸入者に提供できない情報があることで輸入通関時に是否の判断ができない場合には、</a:t>
              </a:r>
              <a:r>
                <a:rPr lang="ja-JP" altLang="en-US" sz="1600" dirty="0">
                  <a:solidFill>
                    <a:srgbClr val="FF0000"/>
                  </a:solidFill>
                </a:rPr>
                <a:t>通関後に</a:t>
              </a:r>
              <a:r>
                <a:rPr lang="ja-JP" altLang="en-US" sz="1600" dirty="0"/>
                <a:t>検認手続による照会を行う。</a:t>
              </a:r>
              <a:endParaRPr lang="en-US" altLang="ja-JP" sz="1600" dirty="0"/>
            </a:p>
          </p:txBody>
        </p:sp>
        <p:sp>
          <p:nvSpPr>
            <p:cNvPr id="5" name="吹き出し: 角を丸めた四角形 4">
              <a:extLst>
                <a:ext uri="{FF2B5EF4-FFF2-40B4-BE49-F238E27FC236}">
                  <a16:creationId xmlns:a16="http://schemas.microsoft.com/office/drawing/2014/main" id="{219A8292-B6EB-4042-ADC7-ECB038DDFA71}"/>
                </a:ext>
              </a:extLst>
            </p:cNvPr>
            <p:cNvSpPr/>
            <p:nvPr/>
          </p:nvSpPr>
          <p:spPr>
            <a:xfrm>
              <a:off x="2891618" y="819150"/>
              <a:ext cx="5911850" cy="919096"/>
            </a:xfrm>
            <a:prstGeom prst="wedgeRoundRectCallout">
              <a:avLst>
                <a:gd name="adj1" fmla="val -59931"/>
                <a:gd name="adj2" fmla="val 43155"/>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正方形/長方形 2">
            <a:extLst>
              <a:ext uri="{FF2B5EF4-FFF2-40B4-BE49-F238E27FC236}">
                <a16:creationId xmlns:a16="http://schemas.microsoft.com/office/drawing/2014/main" id="{6FEF2477-CFA6-4E1C-9606-161B02AE451A}"/>
              </a:ext>
            </a:extLst>
          </p:cNvPr>
          <p:cNvSpPr/>
          <p:nvPr/>
        </p:nvSpPr>
        <p:spPr>
          <a:xfrm>
            <a:off x="1403275" y="4454807"/>
            <a:ext cx="5911850" cy="830997"/>
          </a:xfrm>
          <a:prstGeom prst="rect">
            <a:avLst/>
          </a:prstGeom>
        </p:spPr>
        <p:txBody>
          <a:bodyPr wrap="square">
            <a:spAutoFit/>
          </a:bodyPr>
          <a:lstStyle/>
          <a:p>
            <a:pPr lvl="0" defTabSz="914400"/>
            <a:r>
              <a:rPr lang="ja-JP" altLang="en-US" sz="1600" dirty="0">
                <a:solidFill>
                  <a:srgbClr val="222222"/>
                </a:solidFill>
                <a:cs typeface="Arial" panose="020B0604020202020204" pitchFamily="34" charset="0"/>
              </a:rPr>
              <a:t>輸入者が必要な情報をなんらかの理由で提供できない場合、職員は</a:t>
            </a:r>
            <a:r>
              <a:rPr lang="ja-JP" altLang="en-US" sz="1600" b="1" dirty="0">
                <a:solidFill>
                  <a:srgbClr val="222222"/>
                </a:solidFill>
                <a:cs typeface="Arial" panose="020B0604020202020204" pitchFamily="34" charset="0"/>
              </a:rPr>
              <a:t>さらなる検証</a:t>
            </a:r>
            <a:r>
              <a:rPr lang="ja-JP" altLang="en-US" sz="1600" dirty="0">
                <a:solidFill>
                  <a:srgbClr val="222222"/>
                </a:solidFill>
                <a:cs typeface="Arial" panose="020B0604020202020204" pitchFamily="34" charset="0"/>
              </a:rPr>
              <a:t>を行ったり、検証を保留し、</a:t>
            </a:r>
            <a:r>
              <a:rPr lang="ja-JP" altLang="en-US" sz="1600" b="1" dirty="0">
                <a:solidFill>
                  <a:srgbClr val="FF0000"/>
                </a:solidFill>
                <a:cs typeface="Arial" panose="020B0604020202020204" pitchFamily="34" charset="0"/>
              </a:rPr>
              <a:t>一時的に特恵税率の適用を停止</a:t>
            </a:r>
            <a:r>
              <a:rPr lang="ja-JP" altLang="en-US" sz="1600" dirty="0">
                <a:solidFill>
                  <a:srgbClr val="222222"/>
                </a:solidFill>
                <a:cs typeface="Arial" panose="020B0604020202020204" pitchFamily="34" charset="0"/>
              </a:rPr>
              <a:t>したりすることができる。</a:t>
            </a:r>
          </a:p>
        </p:txBody>
      </p:sp>
      <p:sp>
        <p:nvSpPr>
          <p:cNvPr id="6" name="正方形/長方形 5">
            <a:extLst>
              <a:ext uri="{FF2B5EF4-FFF2-40B4-BE49-F238E27FC236}">
                <a16:creationId xmlns:a16="http://schemas.microsoft.com/office/drawing/2014/main" id="{2F7E26A2-18C3-4C75-8D30-CB6F23F33A13}"/>
              </a:ext>
            </a:extLst>
          </p:cNvPr>
          <p:cNvSpPr/>
          <p:nvPr/>
        </p:nvSpPr>
        <p:spPr>
          <a:xfrm>
            <a:off x="1403274" y="5368505"/>
            <a:ext cx="5911849" cy="1077218"/>
          </a:xfrm>
          <a:prstGeom prst="rect">
            <a:avLst/>
          </a:prstGeom>
        </p:spPr>
        <p:txBody>
          <a:bodyPr wrap="square">
            <a:spAutoFit/>
          </a:bodyPr>
          <a:lstStyle/>
          <a:p>
            <a:pPr lvl="0" defTabSz="914400"/>
            <a:r>
              <a:rPr lang="ja-JP" altLang="en-US" sz="1600" dirty="0">
                <a:solidFill>
                  <a:srgbClr val="222222"/>
                </a:solidFill>
                <a:cs typeface="Arial" panose="020B0604020202020204" pitchFamily="34" charset="0"/>
              </a:rPr>
              <a:t>特恵税率の適用が停止となった場合、税関職員は輸入者からの要望に基づき、一般税率と特恵税率の</a:t>
            </a:r>
            <a:r>
              <a:rPr lang="ja-JP" altLang="en-US" sz="1600" dirty="0">
                <a:solidFill>
                  <a:srgbClr val="FF0000"/>
                </a:solidFill>
                <a:cs typeface="Arial" panose="020B0604020202020204" pitchFamily="34" charset="0"/>
              </a:rPr>
              <a:t>差額を担保に物品を引き渡す</a:t>
            </a:r>
            <a:r>
              <a:rPr lang="ja-JP" altLang="en-US" sz="1600" dirty="0">
                <a:solidFill>
                  <a:srgbClr val="222222"/>
                </a:solidFill>
                <a:cs typeface="Arial" panose="020B0604020202020204" pitchFamily="34" charset="0"/>
              </a:rPr>
              <a:t>。また、税関職員は保証金として</a:t>
            </a:r>
            <a:r>
              <a:rPr lang="ja-JP" altLang="en-US" sz="1600" dirty="0">
                <a:solidFill>
                  <a:srgbClr val="FF0000"/>
                </a:solidFill>
                <a:cs typeface="Arial" panose="020B0604020202020204" pitchFamily="34" charset="0"/>
              </a:rPr>
              <a:t>差額の納入を命ずる</a:t>
            </a:r>
            <a:r>
              <a:rPr lang="ja-JP" altLang="en-US" sz="1600" dirty="0">
                <a:solidFill>
                  <a:srgbClr val="222222"/>
                </a:solidFill>
                <a:cs typeface="Arial" panose="020B0604020202020204" pitchFamily="34" charset="0"/>
              </a:rPr>
              <a:t>ことができる。</a:t>
            </a:r>
            <a:endParaRPr lang="en-US" altLang="ja-JP" sz="1600" dirty="0">
              <a:solidFill>
                <a:srgbClr val="222222"/>
              </a:solidFill>
              <a:cs typeface="Arial" panose="020B0604020202020204" pitchFamily="34" charset="0"/>
            </a:endParaRPr>
          </a:p>
        </p:txBody>
      </p:sp>
      <p:grpSp>
        <p:nvGrpSpPr>
          <p:cNvPr id="16" name="グループ化 15">
            <a:extLst>
              <a:ext uri="{FF2B5EF4-FFF2-40B4-BE49-F238E27FC236}">
                <a16:creationId xmlns:a16="http://schemas.microsoft.com/office/drawing/2014/main" id="{300090D6-C6B6-4F62-883C-5A2E264E82CA}"/>
              </a:ext>
            </a:extLst>
          </p:cNvPr>
          <p:cNvGrpSpPr/>
          <p:nvPr/>
        </p:nvGrpSpPr>
        <p:grpSpPr>
          <a:xfrm>
            <a:off x="1162050" y="3496633"/>
            <a:ext cx="6330103" cy="3069267"/>
            <a:chOff x="1162050" y="3496633"/>
            <a:chExt cx="6330103" cy="3069267"/>
          </a:xfrm>
        </p:grpSpPr>
        <p:sp>
          <p:nvSpPr>
            <p:cNvPr id="41" name="正方形/長方形 40">
              <a:extLst>
                <a:ext uri="{FF2B5EF4-FFF2-40B4-BE49-F238E27FC236}">
                  <a16:creationId xmlns:a16="http://schemas.microsoft.com/office/drawing/2014/main" id="{3C29380F-4907-4416-83ED-DA0CE53E37A4}"/>
                </a:ext>
              </a:extLst>
            </p:cNvPr>
            <p:cNvSpPr/>
            <p:nvPr/>
          </p:nvSpPr>
          <p:spPr>
            <a:xfrm>
              <a:off x="1403275" y="3541110"/>
              <a:ext cx="5911850" cy="830997"/>
            </a:xfrm>
            <a:prstGeom prst="rect">
              <a:avLst/>
            </a:prstGeom>
          </p:spPr>
          <p:txBody>
            <a:bodyPr wrap="square">
              <a:spAutoFit/>
            </a:bodyPr>
            <a:lstStyle/>
            <a:p>
              <a:pPr lvl="0" defTabSz="914400"/>
              <a:r>
                <a:rPr lang="ja-JP" altLang="en-US" sz="1600" dirty="0">
                  <a:solidFill>
                    <a:srgbClr val="222222"/>
                  </a:solidFill>
                  <a:cs typeface="Arial" panose="020B0604020202020204" pitchFamily="34" charset="0"/>
                </a:rPr>
                <a:t>原産地基準を満たしていないと信じるに値する理由がある場合、税関の職員は輸入者に対して</a:t>
              </a:r>
              <a:r>
                <a:rPr lang="ja-JP" altLang="en-US" sz="1600" b="1" dirty="0">
                  <a:solidFill>
                    <a:srgbClr val="FF0000"/>
                  </a:solidFill>
                  <a:cs typeface="Arial" panose="020B0604020202020204" pitchFamily="34" charset="0"/>
                </a:rPr>
                <a:t>さらなる情報の提出を求める</a:t>
              </a:r>
              <a:r>
                <a:rPr lang="ja-JP" altLang="en-US" sz="1600" dirty="0">
                  <a:solidFill>
                    <a:srgbClr val="222222"/>
                  </a:solidFill>
                  <a:cs typeface="Arial" panose="020B0604020202020204" pitchFamily="34" charset="0"/>
                </a:rPr>
                <a:t>ことができる。</a:t>
              </a:r>
              <a:endParaRPr lang="en-US" altLang="ja-JP" sz="1600" dirty="0">
                <a:solidFill>
                  <a:srgbClr val="222222"/>
                </a:solidFill>
                <a:cs typeface="Arial" panose="020B0604020202020204" pitchFamily="34" charset="0"/>
              </a:endParaRPr>
            </a:p>
          </p:txBody>
        </p:sp>
        <p:sp>
          <p:nvSpPr>
            <p:cNvPr id="13" name="吹き出し: 角を丸めた四角形 12">
              <a:extLst>
                <a:ext uri="{FF2B5EF4-FFF2-40B4-BE49-F238E27FC236}">
                  <a16:creationId xmlns:a16="http://schemas.microsoft.com/office/drawing/2014/main" id="{C142B8B8-F7F9-4232-8208-4B1A678F41ED}"/>
                </a:ext>
              </a:extLst>
            </p:cNvPr>
            <p:cNvSpPr/>
            <p:nvPr/>
          </p:nvSpPr>
          <p:spPr>
            <a:xfrm>
              <a:off x="1162050" y="3496633"/>
              <a:ext cx="6330103" cy="3069267"/>
            </a:xfrm>
            <a:prstGeom prst="wedgeRoundRectCallout">
              <a:avLst>
                <a:gd name="adj1" fmla="val 59225"/>
                <a:gd name="adj2" fmla="val -9589"/>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1" name="吹き出し: 角を丸めた四角形 10">
            <a:extLst>
              <a:ext uri="{FF2B5EF4-FFF2-40B4-BE49-F238E27FC236}">
                <a16:creationId xmlns:a16="http://schemas.microsoft.com/office/drawing/2014/main" id="{E624BCCC-8C52-4106-A0E2-643669ABC6AF}"/>
              </a:ext>
            </a:extLst>
          </p:cNvPr>
          <p:cNvSpPr/>
          <p:nvPr/>
        </p:nvSpPr>
        <p:spPr>
          <a:xfrm>
            <a:off x="66716" y="2823062"/>
            <a:ext cx="2430229" cy="599263"/>
          </a:xfrm>
          <a:prstGeom prst="wedgeRoundRectCallout">
            <a:avLst>
              <a:gd name="adj1" fmla="val 79484"/>
              <a:gd name="adj2" fmla="val -238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rPr>
              <a:t>ただし、時間と執拗な</a:t>
            </a:r>
            <a:endParaRPr kumimoji="1" lang="en-US" altLang="ja-JP" sz="1400" dirty="0">
              <a:solidFill>
                <a:schemeClr val="tx1"/>
              </a:solidFill>
            </a:endParaRPr>
          </a:p>
          <a:p>
            <a:pPr algn="ctr"/>
            <a:r>
              <a:rPr kumimoji="1" lang="ja-JP" altLang="en-US" sz="1400" dirty="0">
                <a:solidFill>
                  <a:schemeClr val="tx1"/>
                </a:solidFill>
              </a:rPr>
              <a:t>フォローが必要となります</a:t>
            </a:r>
          </a:p>
        </p:txBody>
      </p:sp>
    </p:spTree>
    <p:extLst>
      <p:ext uri="{BB962C8B-B14F-4D97-AF65-F5344CB8AC3E}">
        <p14:creationId xmlns:p14="http://schemas.microsoft.com/office/powerpoint/2010/main" val="21816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905F27-89BE-403E-BEB7-B52A0066A172}"/>
              </a:ext>
            </a:extLst>
          </p:cNvPr>
          <p:cNvSpPr>
            <a:spLocks noGrp="1"/>
          </p:cNvSpPr>
          <p:nvPr>
            <p:ph type="sldNum" sz="quarter" idx="10"/>
          </p:nvPr>
        </p:nvSpPr>
        <p:spPr/>
        <p:txBody>
          <a:bodyPr/>
          <a:lstStyle/>
          <a:p>
            <a:fld id="{04A1097B-1708-48CA-9A6B-0C7579E26D89}" type="slidenum">
              <a:rPr kumimoji="1" lang="ja-JP" altLang="en-US" smtClean="0"/>
              <a:t>15</a:t>
            </a:fld>
            <a:endParaRPr kumimoji="1" lang="ja-JP" altLang="en-US"/>
          </a:p>
        </p:txBody>
      </p:sp>
      <p:pic>
        <p:nvPicPr>
          <p:cNvPr id="4" name="図 3" descr="テキスト が含まれている画像&#10;&#10;自動的に生成された説明">
            <a:extLst>
              <a:ext uri="{FF2B5EF4-FFF2-40B4-BE49-F238E27FC236}">
                <a16:creationId xmlns:a16="http://schemas.microsoft.com/office/drawing/2014/main" id="{9E835FC8-F1E3-47C8-A926-C16F70CCB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065" y="852457"/>
            <a:ext cx="6577781" cy="4933336"/>
          </a:xfrm>
          <a:prstGeom prst="rect">
            <a:avLst/>
          </a:prstGeom>
        </p:spPr>
      </p:pic>
      <p:sp>
        <p:nvSpPr>
          <p:cNvPr id="6" name="Rectangle 3">
            <a:extLst>
              <a:ext uri="{FF2B5EF4-FFF2-40B4-BE49-F238E27FC236}">
                <a16:creationId xmlns:a16="http://schemas.microsoft.com/office/drawing/2014/main" id="{60D48647-0518-477A-91ED-189AD905EE7A}"/>
              </a:ext>
            </a:extLst>
          </p:cNvPr>
          <p:cNvSpPr/>
          <p:nvPr/>
        </p:nvSpPr>
        <p:spPr>
          <a:xfrm>
            <a:off x="643754" y="278184"/>
            <a:ext cx="4565376" cy="349250"/>
          </a:xfrm>
          <a:prstGeom prst="rect">
            <a:avLst/>
          </a:prstGeom>
          <a:solidFill>
            <a:srgbClr val="FFF2CC"/>
          </a:solidFill>
          <a:ln>
            <a:solidFill>
              <a:srgbClr val="D010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ja-JP" altLang="en-US" sz="2000" dirty="0">
                <a:solidFill>
                  <a:srgbClr val="222222"/>
                </a:solidFill>
                <a:latin typeface="Arial" panose="020B0604020202020204" pitchFamily="34" charset="0"/>
                <a:cs typeface="Arial" panose="020B0604020202020204" pitchFamily="34" charset="0"/>
              </a:rPr>
              <a:t>インド税関に荷物を受け取りに行くと</a:t>
            </a:r>
            <a:endParaRPr lang="en-US" altLang="ja-JP" sz="2000" dirty="0">
              <a:solidFill>
                <a:srgbClr val="222222"/>
              </a:solidFill>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7B3DFB95-C785-4D6D-85EE-95E17AE4E755}"/>
              </a:ext>
            </a:extLst>
          </p:cNvPr>
          <p:cNvSpPr/>
          <p:nvPr/>
        </p:nvSpPr>
        <p:spPr>
          <a:xfrm>
            <a:off x="578793" y="5933485"/>
            <a:ext cx="8229600" cy="923330"/>
          </a:xfrm>
          <a:prstGeom prst="rect">
            <a:avLst/>
          </a:prstGeom>
        </p:spPr>
        <p:txBody>
          <a:bodyPr wrap="square">
            <a:spAutoFit/>
          </a:bodyPr>
          <a:lstStyle/>
          <a:p>
            <a:r>
              <a:rPr lang="ja-JP" altLang="en-US" dirty="0">
                <a:solidFill>
                  <a:srgbClr val="000000"/>
                </a:solidFill>
              </a:rPr>
              <a:t>インド税関はパスポートで料金の計算をします。</a:t>
            </a:r>
            <a:endParaRPr lang="en-US" altLang="ja-JP" dirty="0">
              <a:solidFill>
                <a:srgbClr val="000000"/>
              </a:solidFill>
            </a:endParaRPr>
          </a:p>
          <a:p>
            <a:r>
              <a:rPr lang="ja-JP" altLang="en-US" dirty="0">
                <a:solidFill>
                  <a:srgbClr val="000000"/>
                </a:solidFill>
              </a:rPr>
              <a:t>（パスポートは計算用紙ではない！）</a:t>
            </a:r>
            <a:endParaRPr lang="en-US" altLang="ja-JP" dirty="0">
              <a:solidFill>
                <a:srgbClr val="000000"/>
              </a:solidFill>
            </a:endParaRPr>
          </a:p>
          <a:p>
            <a:r>
              <a:rPr lang="ja-JP" altLang="en-US" dirty="0">
                <a:solidFill>
                  <a:srgbClr val="000000"/>
                </a:solidFill>
              </a:rPr>
              <a:t>→出国の際、空港のイミグレでめちゃめちゃ怒られました。</a:t>
            </a:r>
            <a:endParaRPr lang="en-US" altLang="ja-JP" dirty="0">
              <a:solidFill>
                <a:srgbClr val="000000"/>
              </a:solidFill>
            </a:endParaRPr>
          </a:p>
        </p:txBody>
      </p:sp>
    </p:spTree>
    <p:extLst>
      <p:ext uri="{BB962C8B-B14F-4D97-AF65-F5344CB8AC3E}">
        <p14:creationId xmlns:p14="http://schemas.microsoft.com/office/powerpoint/2010/main" val="24398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A88F367-D96A-4699-9FDE-31D8F34B1D81}"/>
              </a:ext>
            </a:extLst>
          </p:cNvPr>
          <p:cNvSpPr>
            <a:spLocks noGrp="1"/>
          </p:cNvSpPr>
          <p:nvPr>
            <p:ph type="sldNum" sz="quarter" idx="10"/>
          </p:nvPr>
        </p:nvSpPr>
        <p:spPr/>
        <p:txBody>
          <a:bodyPr/>
          <a:lstStyle/>
          <a:p>
            <a:fld id="{04A1097B-1708-48CA-9A6B-0C7579E26D89}" type="slidenum">
              <a:rPr kumimoji="1" lang="ja-JP" altLang="en-US" smtClean="0"/>
              <a:t>16</a:t>
            </a:fld>
            <a:endParaRPr kumimoji="1" lang="ja-JP" altLang="en-US" dirty="0"/>
          </a:p>
        </p:txBody>
      </p:sp>
      <p:sp>
        <p:nvSpPr>
          <p:cNvPr id="3" name="正方形/長方形 2">
            <a:extLst>
              <a:ext uri="{FF2B5EF4-FFF2-40B4-BE49-F238E27FC236}">
                <a16:creationId xmlns:a16="http://schemas.microsoft.com/office/drawing/2014/main" id="{A5561751-88E2-4CF9-A54B-EC8DEF4ED2C5}"/>
              </a:ext>
            </a:extLst>
          </p:cNvPr>
          <p:cNvSpPr/>
          <p:nvPr/>
        </p:nvSpPr>
        <p:spPr>
          <a:xfrm>
            <a:off x="277269" y="203867"/>
            <a:ext cx="8725146" cy="5632311"/>
          </a:xfrm>
          <a:prstGeom prst="rect">
            <a:avLst/>
          </a:prstGeom>
        </p:spPr>
        <p:txBody>
          <a:bodyPr wrap="square">
            <a:spAutoFit/>
          </a:bodyPr>
          <a:lstStyle/>
          <a:p>
            <a:r>
              <a:rPr lang="ja-JP" altLang="en-US" b="1" dirty="0"/>
              <a:t>実際にインド税関のチェックが入るのか</a:t>
            </a:r>
          </a:p>
          <a:p>
            <a:endParaRPr lang="en-US" altLang="ja-JP" dirty="0">
              <a:solidFill>
                <a:srgbClr val="000000"/>
              </a:solidFill>
            </a:endParaRPr>
          </a:p>
          <a:p>
            <a:r>
              <a:rPr lang="ja-JP" altLang="en-US" dirty="0">
                <a:solidFill>
                  <a:srgbClr val="000000"/>
                </a:solidFill>
              </a:rPr>
              <a:t>４月から現在までトラブルがあったという話は聞いていません。</a:t>
            </a:r>
            <a:br>
              <a:rPr lang="ja-JP" altLang="en-US" dirty="0"/>
            </a:br>
            <a:r>
              <a:rPr lang="ja-JP" altLang="en-US" dirty="0"/>
              <a:t>新型肺炎感染拡大防止の為、税関の活動も活発ではありません。</a:t>
            </a:r>
            <a:endParaRPr lang="en-US" altLang="ja-JP" dirty="0"/>
          </a:p>
          <a:p>
            <a:r>
              <a:rPr lang="ja-JP" altLang="en-US" dirty="0"/>
              <a:t>インド税関では（タイのように）摘発に応じたインセンティブはないと思われるので、インド人の気質を考えると理由がつく限り何もしない傾向があります。</a:t>
            </a:r>
            <a:endParaRPr lang="en-US" altLang="ja-JP" dirty="0"/>
          </a:p>
          <a:p>
            <a:r>
              <a:rPr lang="ja-JP" altLang="en-US" dirty="0"/>
              <a:t>また、この通達は主なターゲットは中国と思われますが、日本経由で原産地偽装をする例が出ると矛先がこちらに向く可能性はあります。</a:t>
            </a:r>
            <a:endParaRPr lang="en-US" altLang="ja-JP" dirty="0"/>
          </a:p>
          <a:p>
            <a:r>
              <a:rPr lang="ja-JP" altLang="en-US" dirty="0"/>
              <a:t>街で買い物をするときはインド人は適正価格の３倍ぐらいをスタート価格にして交渉で適正価格まで持っていくのが通常なので、今回のガイドラインもとりあえず高めに言ってみただけで交渉で譲歩を引き出せるといいと思います。</a:t>
            </a:r>
            <a:endParaRPr lang="en-US" altLang="ja-JP" dirty="0"/>
          </a:p>
          <a:p>
            <a:r>
              <a:rPr lang="ja-JP" altLang="en-US" dirty="0"/>
              <a:t>それよりもこの通達を利用して情報開示を迫ってくる輸入者が出てくることです。</a:t>
            </a:r>
            <a:endParaRPr lang="en-US" altLang="ja-JP" dirty="0"/>
          </a:p>
          <a:p>
            <a:r>
              <a:rPr lang="ja-JP" altLang="en-US" dirty="0"/>
              <a:t>相手は納入先であり、インド政府の通達という理由があると顧客との関係では強く断ることは難しいでしょう。</a:t>
            </a:r>
            <a:endParaRPr lang="en-US" altLang="ja-JP" dirty="0"/>
          </a:p>
          <a:p>
            <a:r>
              <a:rPr lang="ja-JP" altLang="en-US" dirty="0"/>
              <a:t>したがって、政府経由でインド側と交渉していただき制度を変えてもらわないとビジネスに大きな支障が出ると思われます。</a:t>
            </a:r>
            <a:endParaRPr lang="en-US" altLang="ja-JP" dirty="0"/>
          </a:p>
          <a:p>
            <a:endParaRPr lang="en-US" altLang="ja-JP" dirty="0"/>
          </a:p>
          <a:p>
            <a:r>
              <a:rPr lang="ja-JP" altLang="en-US" dirty="0">
                <a:effectLst/>
              </a:rPr>
              <a:t>全面的に拒否することも難しいので、インド税関の不正な迂回輸入防止の観点でのなんらかの妥協案を提示する必要があるので、皆さまのご意見お聞かせください。</a:t>
            </a:r>
            <a:endParaRPr lang="en-US" altLang="ja-JP" dirty="0">
              <a:effectLst/>
            </a:endParaRPr>
          </a:p>
          <a:p>
            <a:r>
              <a:rPr lang="ja-JP" altLang="en-US" dirty="0"/>
              <a:t>よろしくお願いします。</a:t>
            </a:r>
            <a:endParaRPr lang="ja-JP" altLang="en-US" dirty="0">
              <a:effectLst/>
            </a:endParaRPr>
          </a:p>
        </p:txBody>
      </p:sp>
      <p:sp>
        <p:nvSpPr>
          <p:cNvPr id="4" name="正方形/長方形 3">
            <a:extLst>
              <a:ext uri="{FF2B5EF4-FFF2-40B4-BE49-F238E27FC236}">
                <a16:creationId xmlns:a16="http://schemas.microsoft.com/office/drawing/2014/main" id="{851C8FFD-293A-46C2-84E4-C7F8B37263D2}"/>
              </a:ext>
            </a:extLst>
          </p:cNvPr>
          <p:cNvSpPr/>
          <p:nvPr/>
        </p:nvSpPr>
        <p:spPr>
          <a:xfrm>
            <a:off x="390525" y="6301014"/>
            <a:ext cx="8178800" cy="369332"/>
          </a:xfrm>
          <a:prstGeom prst="rect">
            <a:avLst/>
          </a:prstGeom>
        </p:spPr>
        <p:txBody>
          <a:bodyPr wrap="square">
            <a:spAutoFit/>
          </a:bodyPr>
          <a:lstStyle/>
          <a:p>
            <a:r>
              <a:rPr lang="ja-JP" altLang="en-US" dirty="0"/>
              <a:t>アイアイネットワーク株式会社　貝崎　 </a:t>
            </a:r>
            <a:r>
              <a:rPr lang="en-US" altLang="ja-JP" dirty="0">
                <a:hlinkClick r:id="rId3">
                  <a:extLst>
                    <a:ext uri="{A12FA001-AC4F-418D-AE19-62706E023703}">
                      <ahyp:hlinkClr xmlns:ahyp="http://schemas.microsoft.com/office/drawing/2018/hyperlinkcolor" val="tx"/>
                    </a:ext>
                  </a:extLst>
                </a:hlinkClick>
              </a:rPr>
              <a:t>kaizaki164@gmail.com</a:t>
            </a:r>
            <a:r>
              <a:rPr lang="ja-JP" altLang="en-US" dirty="0"/>
              <a:t> まで</a:t>
            </a:r>
            <a:endParaRPr lang="en-US" altLang="ja-JP" dirty="0"/>
          </a:p>
        </p:txBody>
      </p:sp>
    </p:spTree>
    <p:extLst>
      <p:ext uri="{BB962C8B-B14F-4D97-AF65-F5344CB8AC3E}">
        <p14:creationId xmlns:p14="http://schemas.microsoft.com/office/powerpoint/2010/main" val="425724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E69FE1-12B0-4D24-8764-02A82FF65FF8}"/>
              </a:ext>
            </a:extLst>
          </p:cNvPr>
          <p:cNvSpPr>
            <a:spLocks noGrp="1"/>
          </p:cNvSpPr>
          <p:nvPr>
            <p:ph type="sldNum" sz="quarter" idx="10"/>
          </p:nvPr>
        </p:nvSpPr>
        <p:spPr/>
        <p:txBody>
          <a:bodyPr/>
          <a:lstStyle/>
          <a:p>
            <a:fld id="{04A1097B-1708-48CA-9A6B-0C7579E26D89}" type="slidenum">
              <a:rPr kumimoji="1" lang="ja-JP" altLang="en-US" smtClean="0"/>
              <a:t>17</a:t>
            </a:fld>
            <a:endParaRPr kumimoji="1" lang="ja-JP" altLang="en-US"/>
          </a:p>
        </p:txBody>
      </p:sp>
      <p:sp>
        <p:nvSpPr>
          <p:cNvPr id="3" name="テキスト ボックス 2">
            <a:extLst>
              <a:ext uri="{FF2B5EF4-FFF2-40B4-BE49-F238E27FC236}">
                <a16:creationId xmlns:a16="http://schemas.microsoft.com/office/drawing/2014/main" id="{71B595A1-5B2E-4604-B4A9-2CFB0475D058}"/>
              </a:ext>
            </a:extLst>
          </p:cNvPr>
          <p:cNvSpPr txBox="1"/>
          <p:nvPr/>
        </p:nvSpPr>
        <p:spPr>
          <a:xfrm>
            <a:off x="1038091" y="3075057"/>
            <a:ext cx="7366119" cy="707886"/>
          </a:xfrm>
          <a:prstGeom prst="rect">
            <a:avLst/>
          </a:prstGeom>
          <a:noFill/>
        </p:spPr>
        <p:txBody>
          <a:bodyPr wrap="none" rtlCol="0">
            <a:spAutoFit/>
          </a:bodyPr>
          <a:lstStyle/>
          <a:p>
            <a:r>
              <a:rPr kumimoji="1" lang="ja-JP" altLang="en-US" sz="4000" dirty="0"/>
              <a:t>ご清聴ありがとうございました</a:t>
            </a:r>
          </a:p>
        </p:txBody>
      </p:sp>
    </p:spTree>
    <p:extLst>
      <p:ext uri="{BB962C8B-B14F-4D97-AF65-F5344CB8AC3E}">
        <p14:creationId xmlns:p14="http://schemas.microsoft.com/office/powerpoint/2010/main" val="273678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C5351E5-EFC5-4067-ADCA-D53A1E0B6244}"/>
              </a:ext>
            </a:extLst>
          </p:cNvPr>
          <p:cNvSpPr>
            <a:spLocks noGrp="1"/>
          </p:cNvSpPr>
          <p:nvPr>
            <p:ph type="sldNum" sz="quarter" idx="10"/>
          </p:nvPr>
        </p:nvSpPr>
        <p:spPr/>
        <p:txBody>
          <a:bodyPr/>
          <a:lstStyle/>
          <a:p>
            <a:fld id="{04A1097B-1708-48CA-9A6B-0C7579E26D89}" type="slidenum">
              <a:rPr kumimoji="1" lang="ja-JP" altLang="en-US" smtClean="0"/>
              <a:t>2</a:t>
            </a:fld>
            <a:endParaRPr kumimoji="1" lang="ja-JP" altLang="en-US"/>
          </a:p>
        </p:txBody>
      </p:sp>
      <p:sp>
        <p:nvSpPr>
          <p:cNvPr id="3" name="正方形/長方形 2">
            <a:extLst>
              <a:ext uri="{FF2B5EF4-FFF2-40B4-BE49-F238E27FC236}">
                <a16:creationId xmlns:a16="http://schemas.microsoft.com/office/drawing/2014/main" id="{D73D345B-08F4-41D2-BD16-1CA49FF4C3DF}"/>
              </a:ext>
            </a:extLst>
          </p:cNvPr>
          <p:cNvSpPr/>
          <p:nvPr/>
        </p:nvSpPr>
        <p:spPr>
          <a:xfrm>
            <a:off x="160765" y="182669"/>
            <a:ext cx="3570208" cy="461665"/>
          </a:xfrm>
          <a:prstGeom prst="rect">
            <a:avLst/>
          </a:prstGeom>
          <a:ln/>
        </p:spPr>
        <p:style>
          <a:lnRef idx="3">
            <a:schemeClr val="lt1"/>
          </a:lnRef>
          <a:fillRef idx="1">
            <a:schemeClr val="accent3"/>
          </a:fillRef>
          <a:effectRef idx="1">
            <a:schemeClr val="accent3"/>
          </a:effectRef>
          <a:fontRef idx="minor">
            <a:schemeClr val="lt1"/>
          </a:fontRef>
        </p:style>
        <p:txBody>
          <a:bodyPr wrap="none">
            <a:spAutoFit/>
          </a:bodyPr>
          <a:lstStyle/>
          <a:p>
            <a:r>
              <a:rPr lang="en-US" altLang="ja-JP" sz="2400" dirty="0">
                <a:solidFill>
                  <a:srgbClr val="222222"/>
                </a:solidFill>
                <a:cs typeface="Arial" panose="020B0604020202020204" pitchFamily="34" charset="0"/>
              </a:rPr>
              <a:t>2020</a:t>
            </a:r>
            <a:r>
              <a:rPr lang="ja-JP" altLang="en-US" sz="2400" dirty="0">
                <a:solidFill>
                  <a:srgbClr val="222222"/>
                </a:solidFill>
                <a:cs typeface="Arial" panose="020B0604020202020204" pitchFamily="34" charset="0"/>
              </a:rPr>
              <a:t>年度の財政法改正案</a:t>
            </a:r>
            <a:endParaRPr lang="en-US" altLang="ja-JP" sz="2400" dirty="0">
              <a:solidFill>
                <a:srgbClr val="222222"/>
              </a:solidFill>
              <a:cs typeface="Arial" panose="020B0604020202020204" pitchFamily="34" charset="0"/>
            </a:endParaRPr>
          </a:p>
        </p:txBody>
      </p:sp>
      <p:sp>
        <p:nvSpPr>
          <p:cNvPr id="4" name="Rectangle 1">
            <a:extLst>
              <a:ext uri="{FF2B5EF4-FFF2-40B4-BE49-F238E27FC236}">
                <a16:creationId xmlns:a16="http://schemas.microsoft.com/office/drawing/2014/main" id="{DD0B1355-C8DC-4059-A65F-CF9A6B6FAFAF}"/>
              </a:ext>
            </a:extLst>
          </p:cNvPr>
          <p:cNvSpPr>
            <a:spLocks noChangeArrowheads="1"/>
          </p:cNvSpPr>
          <p:nvPr/>
        </p:nvSpPr>
        <p:spPr bwMode="auto">
          <a:xfrm>
            <a:off x="160765" y="1638100"/>
            <a:ext cx="4343399" cy="4339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ja-JP" dirty="0">
                <a:solidFill>
                  <a:srgbClr val="222222"/>
                </a:solidFill>
                <a:cs typeface="Arial" panose="020B0604020202020204" pitchFamily="34" charset="0"/>
              </a:rPr>
              <a:t>2020</a:t>
            </a:r>
            <a:r>
              <a:rPr lang="ja-JP" altLang="en-US" dirty="0">
                <a:solidFill>
                  <a:srgbClr val="222222"/>
                </a:solidFill>
                <a:cs typeface="Arial" panose="020B0604020202020204" pitchFamily="34" charset="0"/>
              </a:rPr>
              <a:t>年度の財政法改正案</a:t>
            </a:r>
            <a:endParaRPr lang="en-US" altLang="ja-JP" dirty="0">
              <a:solidFill>
                <a:srgbClr val="222222"/>
              </a:solidFill>
              <a:cs typeface="Arial" panose="020B0604020202020204" pitchFamily="34" charset="0"/>
            </a:endParaRPr>
          </a:p>
          <a:p>
            <a:pPr defTabSz="914400"/>
            <a:r>
              <a:rPr lang="en-US" altLang="ja-JP" sz="1200" dirty="0">
                <a:hlinkClick r:id="rId3">
                  <a:extLst>
                    <a:ext uri="{A12FA001-AC4F-418D-AE19-62706E023703}">
                      <ahyp:hlinkClr xmlns:ahyp="http://schemas.microsoft.com/office/drawing/2018/hyperlinkcolor" val="tx"/>
                    </a:ext>
                  </a:extLst>
                </a:hlinkClick>
              </a:rPr>
              <a:t>https://www.indiabudget.gov.in/finance_bill.php</a:t>
            </a:r>
            <a:endParaRPr lang="en-US" altLang="ja-JP" sz="1200" dirty="0"/>
          </a:p>
          <a:p>
            <a:pPr defTabSz="914400"/>
            <a:r>
              <a:rPr lang="ja-JP" altLang="en-US" dirty="0">
                <a:solidFill>
                  <a:srgbClr val="222222"/>
                </a:solidFill>
                <a:cs typeface="Arial" panose="020B0604020202020204" pitchFamily="34" charset="0"/>
              </a:rPr>
              <a:t>の第</a:t>
            </a:r>
            <a:r>
              <a:rPr lang="en-US" altLang="ja-JP" dirty="0">
                <a:solidFill>
                  <a:srgbClr val="222222"/>
                </a:solidFill>
                <a:cs typeface="Arial" panose="020B0604020202020204" pitchFamily="34" charset="0"/>
              </a:rPr>
              <a:t>108</a:t>
            </a:r>
            <a:r>
              <a:rPr lang="ja-JP" altLang="en-US" dirty="0">
                <a:solidFill>
                  <a:srgbClr val="222222"/>
                </a:solidFill>
                <a:cs typeface="Arial" panose="020B0604020202020204" pitchFamily="34" charset="0"/>
              </a:rPr>
              <a:t>条で、関税法に</a:t>
            </a:r>
            <a:endParaRPr lang="en-US" altLang="ja-JP" dirty="0">
              <a:solidFill>
                <a:srgbClr val="222222"/>
              </a:solidFill>
              <a:cs typeface="Arial" panose="020B0604020202020204" pitchFamily="34" charset="0"/>
            </a:endParaRPr>
          </a:p>
          <a:p>
            <a:pPr lvl="0" defTabSz="914400"/>
            <a:r>
              <a:rPr lang="ja-JP" altLang="en-US" sz="1200" dirty="0">
                <a:solidFill>
                  <a:srgbClr val="222222"/>
                </a:solidFill>
                <a:cs typeface="Arial" panose="020B0604020202020204" pitchFamily="34" charset="0"/>
              </a:rPr>
              <a:t>「</a:t>
            </a:r>
            <a:r>
              <a:rPr lang="en-US" altLang="ja-JP" sz="1200" dirty="0">
                <a:solidFill>
                  <a:srgbClr val="222222"/>
                </a:solidFill>
                <a:cs typeface="Arial" panose="020B0604020202020204" pitchFamily="34" charset="0"/>
              </a:rPr>
              <a:t>Administration of rules of origin under Trade Agreement</a:t>
            </a:r>
            <a:r>
              <a:rPr lang="ja-JP" altLang="en-US" sz="1200" dirty="0">
                <a:solidFill>
                  <a:srgbClr val="222222"/>
                </a:solidFill>
                <a:cs typeface="Arial" panose="020B0604020202020204" pitchFamily="34" charset="0"/>
              </a:rPr>
              <a:t>」</a:t>
            </a:r>
            <a:endParaRPr lang="en-US" altLang="ja-JP" sz="1200" dirty="0">
              <a:solidFill>
                <a:srgbClr val="222222"/>
              </a:solidFill>
              <a:cs typeface="Arial" panose="020B0604020202020204" pitchFamily="34" charset="0"/>
            </a:endParaRPr>
          </a:p>
          <a:p>
            <a:pPr lvl="0" defTabSz="914400"/>
            <a:r>
              <a:rPr lang="ja-JP" altLang="en-US" dirty="0">
                <a:solidFill>
                  <a:srgbClr val="222222"/>
                </a:solidFill>
                <a:cs typeface="Arial" panose="020B0604020202020204" pitchFamily="34" charset="0"/>
              </a:rPr>
              <a:t>（貿易協定における原産地規則の執行）という章を加えることになりました。</a:t>
            </a:r>
            <a:endParaRPr lang="en-US" altLang="ja-JP" dirty="0">
              <a:solidFill>
                <a:srgbClr val="222222"/>
              </a:solidFill>
              <a:cs typeface="Arial" panose="020B0604020202020204" pitchFamily="34" charset="0"/>
            </a:endParaRPr>
          </a:p>
          <a:p>
            <a:pPr lvl="0" defTabSz="914400"/>
            <a:r>
              <a:rPr lang="ja-JP" altLang="en-US" dirty="0">
                <a:solidFill>
                  <a:srgbClr val="222222"/>
                </a:solidFill>
                <a:cs typeface="Arial" panose="020B0604020202020204" pitchFamily="34" charset="0"/>
              </a:rPr>
              <a:t>（右が改正案第</a:t>
            </a:r>
            <a:r>
              <a:rPr lang="en-US" altLang="ja-JP" dirty="0">
                <a:solidFill>
                  <a:srgbClr val="222222"/>
                </a:solidFill>
                <a:cs typeface="Arial" panose="020B0604020202020204" pitchFamily="34" charset="0"/>
              </a:rPr>
              <a:t>108</a:t>
            </a:r>
            <a:r>
              <a:rPr lang="ja-JP" altLang="en-US" dirty="0">
                <a:solidFill>
                  <a:srgbClr val="222222"/>
                </a:solidFill>
                <a:cs typeface="Arial" panose="020B0604020202020204" pitchFamily="34" charset="0"/>
              </a:rPr>
              <a:t>条の全文です）－</a:t>
            </a:r>
            <a:r>
              <a:rPr lang="ja-JP" altLang="en-US" dirty="0">
                <a:solidFill>
                  <a:srgbClr val="222222"/>
                </a:solidFill>
                <a:cs typeface="Arial" panose="020B0604020202020204" pitchFamily="34" charset="0"/>
                <a:sym typeface="Wingdings" panose="05000000000000000000" pitchFamily="2" charset="2"/>
              </a:rPr>
              <a:t></a:t>
            </a:r>
            <a:endParaRPr lang="en-US" altLang="ja-JP" dirty="0">
              <a:solidFill>
                <a:srgbClr val="222222"/>
              </a:solidFill>
              <a:cs typeface="Arial" panose="020B0604020202020204" pitchFamily="34" charset="0"/>
            </a:endParaRPr>
          </a:p>
          <a:p>
            <a:pPr lvl="0" defTabSz="914400"/>
            <a:endParaRPr lang="en-US" altLang="ja-JP" dirty="0">
              <a:solidFill>
                <a:srgbClr val="222222"/>
              </a:solidFill>
              <a:cs typeface="Arial" panose="020B0604020202020204" pitchFamily="34" charset="0"/>
            </a:endParaRPr>
          </a:p>
          <a:p>
            <a:pPr lvl="0" defTabSz="914400"/>
            <a:r>
              <a:rPr lang="ja-JP" altLang="en-US" dirty="0">
                <a:solidFill>
                  <a:srgbClr val="222222"/>
                </a:solidFill>
                <a:cs typeface="Arial" panose="020B0604020202020204" pitchFamily="34" charset="0"/>
              </a:rPr>
              <a:t>現行の制度では原産地証明に当たって輸入者には輸出国の認定機関からの原産地証明書を提出することが求められているのみでしたが、今後は原産地証明書を取得しただけでは輸入者としての責務を果たしたことにはならず、書類や情報が追加で求められる場合があります。</a:t>
            </a:r>
            <a:endParaRPr lang="en-US" altLang="ja-JP" dirty="0">
              <a:solidFill>
                <a:srgbClr val="222222"/>
              </a:solidFill>
              <a:cs typeface="Arial" panose="020B0604020202020204" pitchFamily="34" charset="0"/>
            </a:endParaRPr>
          </a:p>
          <a:p>
            <a:pPr lvl="0" defTabSz="914400"/>
            <a:endParaRPr kumimoji="0" lang="en-US" altLang="ja-JP"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50C2AD9A-FE50-4179-A31F-226A6E5256FF}"/>
              </a:ext>
            </a:extLst>
          </p:cNvPr>
          <p:cNvPicPr>
            <a:picLocks noChangeAspect="1"/>
          </p:cNvPicPr>
          <p:nvPr/>
        </p:nvPicPr>
        <p:blipFill>
          <a:blip r:embed="rId4"/>
          <a:stretch>
            <a:fillRect/>
          </a:stretch>
        </p:blipFill>
        <p:spPr>
          <a:xfrm>
            <a:off x="4572000" y="-6350"/>
            <a:ext cx="4411235" cy="6858000"/>
          </a:xfrm>
          <a:prstGeom prst="rect">
            <a:avLst/>
          </a:prstGeom>
        </p:spPr>
      </p:pic>
    </p:spTree>
    <p:extLst>
      <p:ext uri="{BB962C8B-B14F-4D97-AF65-F5344CB8AC3E}">
        <p14:creationId xmlns:p14="http://schemas.microsoft.com/office/powerpoint/2010/main" val="192965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B545A2-4CDC-44A5-A8E5-BC96D0AA4FD4}"/>
              </a:ext>
            </a:extLst>
          </p:cNvPr>
          <p:cNvSpPr>
            <a:spLocks noGrp="1"/>
          </p:cNvSpPr>
          <p:nvPr>
            <p:ph type="sldNum" sz="quarter" idx="10"/>
          </p:nvPr>
        </p:nvSpPr>
        <p:spPr/>
        <p:txBody>
          <a:bodyPr/>
          <a:lstStyle/>
          <a:p>
            <a:fld id="{04A1097B-1708-48CA-9A6B-0C7579E26D89}" type="slidenum">
              <a:rPr kumimoji="1" lang="ja-JP" altLang="en-US" smtClean="0"/>
              <a:t>3</a:t>
            </a:fld>
            <a:endParaRPr kumimoji="1" lang="ja-JP" altLang="en-US"/>
          </a:p>
        </p:txBody>
      </p:sp>
      <p:sp>
        <p:nvSpPr>
          <p:cNvPr id="4" name="Rectangle 1">
            <a:extLst>
              <a:ext uri="{FF2B5EF4-FFF2-40B4-BE49-F238E27FC236}">
                <a16:creationId xmlns:a16="http://schemas.microsoft.com/office/drawing/2014/main" id="{2CEA7344-4C63-4026-92A1-3E1E97A9F51B}"/>
              </a:ext>
            </a:extLst>
          </p:cNvPr>
          <p:cNvSpPr>
            <a:spLocks noChangeArrowheads="1"/>
          </p:cNvSpPr>
          <p:nvPr/>
        </p:nvSpPr>
        <p:spPr bwMode="auto">
          <a:xfrm>
            <a:off x="585923" y="714517"/>
            <a:ext cx="7972153" cy="53553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dirty="0">
                <a:cs typeface="Arial" panose="020B0604020202020204" pitchFamily="34" charset="0"/>
              </a:rPr>
              <a:t>（</a:t>
            </a:r>
            <a:r>
              <a:rPr lang="en-US" altLang="ja-JP" dirty="0">
                <a:cs typeface="Arial" panose="020B0604020202020204" pitchFamily="34" charset="0"/>
              </a:rPr>
              <a:t>1)</a:t>
            </a:r>
            <a:r>
              <a:rPr lang="ja-JP" altLang="en-US" dirty="0">
                <a:cs typeface="Arial" panose="020B0604020202020204" pitchFamily="34" charset="0"/>
              </a:rPr>
              <a:t>情報の保持と注意義務</a:t>
            </a:r>
          </a:p>
          <a:p>
            <a:pPr lvl="0" defTabSz="914400"/>
            <a:endParaRPr lang="ja-JP" altLang="en-US" dirty="0">
              <a:cs typeface="Arial" panose="020B0604020202020204" pitchFamily="34" charset="0"/>
            </a:endParaRPr>
          </a:p>
          <a:p>
            <a:pPr lvl="0" defTabSz="914400"/>
            <a:r>
              <a:rPr lang="ja-JP" altLang="en-US" dirty="0">
                <a:cs typeface="Arial" panose="020B0604020202020204" pitchFamily="34" charset="0"/>
              </a:rPr>
              <a:t>○貿易協定に基づく特恵税率を申告する輸入者は、製品が当該協定の原産品として適格であることを宣言し、域内原産割合や品目ごとの基準などの原産品であることを示す十分な情報を保持しなければならない。また、これらの情報の正確性や真実性について注意義務を持つ。</a:t>
            </a:r>
            <a:endParaRPr lang="en-US" altLang="ja-JP" dirty="0">
              <a:cs typeface="Arial" panose="020B0604020202020204" pitchFamily="34" charset="0"/>
            </a:endParaRPr>
          </a:p>
          <a:p>
            <a:pPr lvl="0" defTabSz="914400"/>
            <a:endParaRPr lang="en-US" altLang="ja-JP" dirty="0">
              <a:cs typeface="Arial" panose="020B0604020202020204" pitchFamily="34" charset="0"/>
            </a:endParaRPr>
          </a:p>
          <a:p>
            <a:pPr lvl="0" defTabSz="914400"/>
            <a:endParaRPr lang="en-US" altLang="ja-JP" dirty="0">
              <a:cs typeface="Arial" panose="020B0604020202020204" pitchFamily="34" charset="0"/>
            </a:endParaRPr>
          </a:p>
          <a:p>
            <a:pPr lvl="0" defTabSz="914400"/>
            <a:r>
              <a:rPr lang="ja-JP" altLang="en-US" dirty="0">
                <a:cs typeface="Arial" panose="020B0604020202020204" pitchFamily="34" charset="0"/>
              </a:rPr>
              <a:t>（</a:t>
            </a:r>
            <a:r>
              <a:rPr lang="en-US" altLang="ja-JP" dirty="0">
                <a:cs typeface="Arial" panose="020B0604020202020204" pitchFamily="34" charset="0"/>
              </a:rPr>
              <a:t>2</a:t>
            </a:r>
            <a:r>
              <a:rPr lang="ja-JP" altLang="en-US" dirty="0">
                <a:cs typeface="Arial" panose="020B0604020202020204" pitchFamily="34" charset="0"/>
              </a:rPr>
              <a:t>）税関職員による追加情報請求と特恵税率の停止</a:t>
            </a:r>
          </a:p>
          <a:p>
            <a:pPr lvl="0" defTabSz="914400"/>
            <a:endParaRPr lang="ja-JP" altLang="en-US" dirty="0">
              <a:cs typeface="Arial" panose="020B0604020202020204" pitchFamily="34" charset="0"/>
            </a:endParaRPr>
          </a:p>
          <a:p>
            <a:pPr lvl="0" defTabSz="914400"/>
            <a:r>
              <a:rPr lang="ja-JP" altLang="en-US" dirty="0">
                <a:cs typeface="Arial" panose="020B0604020202020204" pitchFamily="34" charset="0"/>
              </a:rPr>
              <a:t>○原産地基準を満たしていないと信じるに値する理由がある場合、税関の職員は</a:t>
            </a:r>
            <a:r>
              <a:rPr lang="ja-JP" altLang="en-US" u="sng" dirty="0">
                <a:cs typeface="Arial" panose="020B0604020202020204" pitchFamily="34" charset="0"/>
              </a:rPr>
              <a:t>輸入者に対して</a:t>
            </a:r>
            <a:r>
              <a:rPr lang="ja-JP" altLang="en-US" dirty="0">
                <a:cs typeface="Arial" panose="020B0604020202020204" pitchFamily="34" charset="0"/>
              </a:rPr>
              <a:t>さらなる情報の提出を求めることができる。輸入者が必要な情報をなんらかの理由で提供できない場合、職員はさらなる検証を行ったり、検証を保留し、一時的に特恵税率の適用を停止したりすることができる。</a:t>
            </a:r>
          </a:p>
          <a:p>
            <a:pPr lvl="0" defTabSz="914400"/>
            <a:endParaRPr lang="ja-JP" altLang="en-US" dirty="0">
              <a:cs typeface="Arial" panose="020B0604020202020204" pitchFamily="34" charset="0"/>
            </a:endParaRPr>
          </a:p>
          <a:p>
            <a:pPr lvl="0" defTabSz="914400"/>
            <a:r>
              <a:rPr lang="ja-JP" altLang="en-US" dirty="0">
                <a:cs typeface="Arial" panose="020B0604020202020204" pitchFamily="34" charset="0"/>
              </a:rPr>
              <a:t>○特恵税率の適用が停止となった場合、税関職員は輸入者からの要望に基づき、一般税率と特恵税率の差額を担保に物品を引き渡す。また、税関職員は保証金として差額の納入を命ずることができる。</a:t>
            </a:r>
            <a:endParaRPr lang="en-US" altLang="ja-JP" dirty="0">
              <a:cs typeface="Arial" panose="020B0604020202020204" pitchFamily="34" charset="0"/>
            </a:endParaRPr>
          </a:p>
        </p:txBody>
      </p:sp>
      <p:sp>
        <p:nvSpPr>
          <p:cNvPr id="3" name="テキスト ボックス 2">
            <a:extLst>
              <a:ext uri="{FF2B5EF4-FFF2-40B4-BE49-F238E27FC236}">
                <a16:creationId xmlns:a16="http://schemas.microsoft.com/office/drawing/2014/main" id="{C95417E4-CAAF-4E5C-B158-7606D3D9B77D}"/>
              </a:ext>
            </a:extLst>
          </p:cNvPr>
          <p:cNvSpPr txBox="1"/>
          <p:nvPr/>
        </p:nvSpPr>
        <p:spPr>
          <a:xfrm>
            <a:off x="6707875" y="6079351"/>
            <a:ext cx="2185214" cy="276999"/>
          </a:xfrm>
          <a:prstGeom prst="rect">
            <a:avLst/>
          </a:prstGeom>
          <a:noFill/>
        </p:spPr>
        <p:txBody>
          <a:bodyPr wrap="none" rtlCol="0">
            <a:spAutoFit/>
          </a:bodyPr>
          <a:lstStyle/>
          <a:p>
            <a:r>
              <a:rPr kumimoji="1" lang="en-US" altLang="ja-JP" sz="1200" dirty="0"/>
              <a:t>JETRO</a:t>
            </a:r>
            <a:r>
              <a:rPr kumimoji="1" lang="ja-JP" altLang="en-US" sz="1200" dirty="0"/>
              <a:t>ホームページより引用</a:t>
            </a:r>
          </a:p>
        </p:txBody>
      </p:sp>
    </p:spTree>
    <p:extLst>
      <p:ext uri="{BB962C8B-B14F-4D97-AF65-F5344CB8AC3E}">
        <p14:creationId xmlns:p14="http://schemas.microsoft.com/office/powerpoint/2010/main" val="210211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06B920-5888-4E7A-910B-45EF145D3533}"/>
              </a:ext>
            </a:extLst>
          </p:cNvPr>
          <p:cNvSpPr>
            <a:spLocks noGrp="1"/>
          </p:cNvSpPr>
          <p:nvPr>
            <p:ph type="sldNum" sz="quarter" idx="10"/>
          </p:nvPr>
        </p:nvSpPr>
        <p:spPr/>
        <p:txBody>
          <a:bodyPr/>
          <a:lstStyle/>
          <a:p>
            <a:fld id="{04A1097B-1708-48CA-9A6B-0C7579E26D89}" type="slidenum">
              <a:rPr kumimoji="1" lang="ja-JP" altLang="en-US" smtClean="0"/>
              <a:t>4</a:t>
            </a:fld>
            <a:endParaRPr kumimoji="1" lang="ja-JP" altLang="en-US"/>
          </a:p>
        </p:txBody>
      </p:sp>
      <p:sp>
        <p:nvSpPr>
          <p:cNvPr id="4" name="Rectangle 1">
            <a:extLst>
              <a:ext uri="{FF2B5EF4-FFF2-40B4-BE49-F238E27FC236}">
                <a16:creationId xmlns:a16="http://schemas.microsoft.com/office/drawing/2014/main" id="{388016FA-8D51-4045-AB16-CA84AA316BB3}"/>
              </a:ext>
            </a:extLst>
          </p:cNvPr>
          <p:cNvSpPr>
            <a:spLocks noChangeArrowheads="1"/>
          </p:cNvSpPr>
          <p:nvPr/>
        </p:nvSpPr>
        <p:spPr bwMode="auto">
          <a:xfrm>
            <a:off x="585923" y="795867"/>
            <a:ext cx="7972153" cy="5078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dirty="0">
                <a:cs typeface="Arial" panose="020B0604020202020204" pitchFamily="34" charset="0"/>
              </a:rPr>
              <a:t>（</a:t>
            </a:r>
            <a:r>
              <a:rPr lang="en-US" altLang="ja-JP" dirty="0">
                <a:cs typeface="Arial" panose="020B0604020202020204" pitchFamily="34" charset="0"/>
              </a:rPr>
              <a:t>3</a:t>
            </a:r>
            <a:r>
              <a:rPr lang="ja-JP" altLang="en-US" dirty="0">
                <a:cs typeface="Arial" panose="020B0604020202020204" pitchFamily="34" charset="0"/>
              </a:rPr>
              <a:t>）特恵税率の適用が否認される事例</a:t>
            </a:r>
          </a:p>
          <a:p>
            <a:pPr lvl="0" defTabSz="914400"/>
            <a:endParaRPr lang="ja-JP" altLang="en-US" dirty="0">
              <a:cs typeface="Arial" panose="020B0604020202020204" pitchFamily="34" charset="0"/>
            </a:endParaRPr>
          </a:p>
          <a:p>
            <a:pPr lvl="0" defTabSz="914400"/>
            <a:r>
              <a:rPr lang="ja-JP" altLang="en-US" dirty="0">
                <a:cs typeface="Arial" panose="020B0604020202020204" pitchFamily="34" charset="0"/>
              </a:rPr>
              <a:t>以下の場合には検証することなく特恵税率の適用を否認することができる。</a:t>
            </a:r>
          </a:p>
          <a:p>
            <a:pPr lvl="0" defTabSz="914400"/>
            <a:endParaRPr lang="ja-JP" altLang="en-US" dirty="0">
              <a:cs typeface="Arial" panose="020B0604020202020204" pitchFamily="34" charset="0"/>
            </a:endParaRPr>
          </a:p>
          <a:p>
            <a:pPr lvl="0" defTabSz="914400"/>
            <a:r>
              <a:rPr lang="ja-JP" altLang="en-US" dirty="0">
                <a:cs typeface="Arial" panose="020B0604020202020204" pitchFamily="34" charset="0"/>
              </a:rPr>
              <a:t>・輸入品が特恵税率の対象ではない場合</a:t>
            </a:r>
            <a:endParaRPr lang="en-US" altLang="ja-JP" dirty="0">
              <a:cs typeface="Arial" panose="020B0604020202020204" pitchFamily="34" charset="0"/>
            </a:endParaRPr>
          </a:p>
          <a:p>
            <a:pPr lvl="0" defTabSz="914400"/>
            <a:endParaRPr lang="en-US" altLang="ja-JP" dirty="0">
              <a:cs typeface="Arial" panose="020B0604020202020204" pitchFamily="34" charset="0"/>
            </a:endParaRPr>
          </a:p>
          <a:p>
            <a:pPr lvl="0" defTabSz="914400"/>
            <a:r>
              <a:rPr lang="ja-JP" altLang="en-US" dirty="0">
                <a:cs typeface="Arial" panose="020B0604020202020204" pitchFamily="34" charset="0"/>
              </a:rPr>
              <a:t>・原産地証明書に記載されている情報が不十分である場合</a:t>
            </a:r>
            <a:endParaRPr lang="en-US" altLang="ja-JP" dirty="0">
              <a:cs typeface="Arial" panose="020B0604020202020204" pitchFamily="34" charset="0"/>
            </a:endParaRPr>
          </a:p>
          <a:p>
            <a:pPr lvl="0" defTabSz="914400"/>
            <a:endParaRPr lang="en-US" altLang="ja-JP" dirty="0">
              <a:cs typeface="Arial" panose="020B0604020202020204" pitchFamily="34" charset="0"/>
            </a:endParaRPr>
          </a:p>
          <a:p>
            <a:pPr lvl="0" defTabSz="914400"/>
            <a:r>
              <a:rPr lang="ja-JP" altLang="en-US" dirty="0">
                <a:cs typeface="Arial" panose="020B0604020202020204" pitchFamily="34" charset="0"/>
              </a:rPr>
              <a:t>・原産地証明書の記載内容の変更が証明書の発給当局において認証されていない場合</a:t>
            </a:r>
            <a:endParaRPr lang="en-US" altLang="ja-JP" dirty="0">
              <a:cs typeface="Arial" panose="020B0604020202020204" pitchFamily="34" charset="0"/>
            </a:endParaRPr>
          </a:p>
          <a:p>
            <a:pPr lvl="0" defTabSz="914400"/>
            <a:endParaRPr lang="en-US" altLang="ja-JP" dirty="0">
              <a:cs typeface="Arial" panose="020B0604020202020204" pitchFamily="34" charset="0"/>
            </a:endParaRPr>
          </a:p>
          <a:p>
            <a:pPr lvl="0" defTabSz="914400"/>
            <a:r>
              <a:rPr lang="ja-JP" altLang="en-US" dirty="0">
                <a:cs typeface="Arial" panose="020B0604020202020204" pitchFamily="34" charset="0"/>
              </a:rPr>
              <a:t>・有効期限後に原産地証明書が提出された場合</a:t>
            </a:r>
          </a:p>
          <a:p>
            <a:pPr lvl="0" defTabSz="914400"/>
            <a:endParaRPr lang="en-US" altLang="ja-JP" dirty="0">
              <a:cs typeface="Arial" panose="020B0604020202020204" pitchFamily="34" charset="0"/>
            </a:endParaRPr>
          </a:p>
          <a:p>
            <a:pPr lvl="0" defTabSz="914400"/>
            <a:r>
              <a:rPr lang="ja-JP" altLang="en-US" dirty="0">
                <a:cs typeface="Arial" panose="020B0604020202020204" pitchFamily="34" charset="0"/>
              </a:rPr>
              <a:t>（</a:t>
            </a:r>
            <a:r>
              <a:rPr lang="en-US" altLang="ja-JP" dirty="0">
                <a:cs typeface="Arial" panose="020B0604020202020204" pitchFamily="34" charset="0"/>
              </a:rPr>
              <a:t>4</a:t>
            </a:r>
            <a:r>
              <a:rPr lang="ja-JP" altLang="en-US" dirty="0">
                <a:cs typeface="Arial" panose="020B0604020202020204" pitchFamily="34" charset="0"/>
              </a:rPr>
              <a:t>）原産性が否認された産品と同一産品の輸入にかかる特恵税率の否認</a:t>
            </a:r>
          </a:p>
          <a:p>
            <a:pPr lvl="0" defTabSz="914400"/>
            <a:endParaRPr lang="ja-JP" altLang="en-US" dirty="0">
              <a:cs typeface="Arial" panose="020B0604020202020204" pitchFamily="34" charset="0"/>
            </a:endParaRPr>
          </a:p>
          <a:p>
            <a:pPr lvl="0" defTabSz="914400"/>
            <a:r>
              <a:rPr lang="ja-JP" altLang="en-US" dirty="0">
                <a:cs typeface="Arial" panose="020B0604020202020204" pitchFamily="34" charset="0"/>
              </a:rPr>
              <a:t>○輸入品が原産基準を満たさないと判断された場合、税関職員は同じ生産者または輸出者からの同種の産品について、十分な情報が提供されない限り特恵税率の適用を否認することができる。</a:t>
            </a:r>
            <a:endParaRPr lang="en-US" altLang="ja-JP" dirty="0">
              <a:cs typeface="Arial" panose="020B0604020202020204" pitchFamily="34" charset="0"/>
            </a:endParaRPr>
          </a:p>
        </p:txBody>
      </p:sp>
      <p:sp>
        <p:nvSpPr>
          <p:cNvPr id="5" name="テキスト ボックス 4">
            <a:extLst>
              <a:ext uri="{FF2B5EF4-FFF2-40B4-BE49-F238E27FC236}">
                <a16:creationId xmlns:a16="http://schemas.microsoft.com/office/drawing/2014/main" id="{24192A73-58EC-458B-B75E-FC565B17DB32}"/>
              </a:ext>
            </a:extLst>
          </p:cNvPr>
          <p:cNvSpPr txBox="1"/>
          <p:nvPr/>
        </p:nvSpPr>
        <p:spPr>
          <a:xfrm>
            <a:off x="6707875" y="6079351"/>
            <a:ext cx="2185214" cy="276999"/>
          </a:xfrm>
          <a:prstGeom prst="rect">
            <a:avLst/>
          </a:prstGeom>
          <a:noFill/>
        </p:spPr>
        <p:txBody>
          <a:bodyPr wrap="none" rtlCol="0">
            <a:spAutoFit/>
          </a:bodyPr>
          <a:lstStyle/>
          <a:p>
            <a:r>
              <a:rPr kumimoji="1" lang="en-US" altLang="ja-JP" sz="1200" dirty="0"/>
              <a:t>JETRO</a:t>
            </a:r>
            <a:r>
              <a:rPr kumimoji="1" lang="ja-JP" altLang="en-US" sz="1200" dirty="0"/>
              <a:t>ホームページより引用</a:t>
            </a:r>
          </a:p>
        </p:txBody>
      </p:sp>
    </p:spTree>
    <p:extLst>
      <p:ext uri="{BB962C8B-B14F-4D97-AF65-F5344CB8AC3E}">
        <p14:creationId xmlns:p14="http://schemas.microsoft.com/office/powerpoint/2010/main" val="429417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おもちゃ, 人形 が含まれている画像&#10;&#10;自動的に生成された説明">
            <a:extLst>
              <a:ext uri="{FF2B5EF4-FFF2-40B4-BE49-F238E27FC236}">
                <a16:creationId xmlns:a16="http://schemas.microsoft.com/office/drawing/2014/main" id="{9F07D2B7-13F0-494E-B9C2-77FFE03C5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712" y="4157873"/>
            <a:ext cx="1714500" cy="1714500"/>
          </a:xfrm>
          <a:prstGeom prst="rect">
            <a:avLst/>
          </a:prstGeom>
        </p:spPr>
      </p:pic>
      <p:sp>
        <p:nvSpPr>
          <p:cNvPr id="2" name="スライド番号プレースホルダー 1">
            <a:extLst>
              <a:ext uri="{FF2B5EF4-FFF2-40B4-BE49-F238E27FC236}">
                <a16:creationId xmlns:a16="http://schemas.microsoft.com/office/drawing/2014/main" id="{F40F014B-083B-4A7E-B0AB-A97AF41E36F4}"/>
              </a:ext>
            </a:extLst>
          </p:cNvPr>
          <p:cNvSpPr>
            <a:spLocks noGrp="1"/>
          </p:cNvSpPr>
          <p:nvPr>
            <p:ph type="sldNum" sz="quarter" idx="10"/>
          </p:nvPr>
        </p:nvSpPr>
        <p:spPr/>
        <p:txBody>
          <a:bodyPr/>
          <a:lstStyle/>
          <a:p>
            <a:fld id="{04A1097B-1708-48CA-9A6B-0C7579E26D89}" type="slidenum">
              <a:rPr kumimoji="1" lang="ja-JP" altLang="en-US" smtClean="0"/>
              <a:t>5</a:t>
            </a:fld>
            <a:endParaRPr kumimoji="1" lang="ja-JP" altLang="en-US"/>
          </a:p>
        </p:txBody>
      </p:sp>
      <p:sp>
        <p:nvSpPr>
          <p:cNvPr id="3" name="正方形/長方形 2">
            <a:extLst>
              <a:ext uri="{FF2B5EF4-FFF2-40B4-BE49-F238E27FC236}">
                <a16:creationId xmlns:a16="http://schemas.microsoft.com/office/drawing/2014/main" id="{F923E440-3473-40C0-A8F6-09F2A4D32CC0}"/>
              </a:ext>
            </a:extLst>
          </p:cNvPr>
          <p:cNvSpPr/>
          <p:nvPr/>
        </p:nvSpPr>
        <p:spPr>
          <a:xfrm>
            <a:off x="565150" y="1091213"/>
            <a:ext cx="8013700" cy="2862322"/>
          </a:xfrm>
          <a:prstGeom prst="rect">
            <a:avLst/>
          </a:prstGeom>
        </p:spPr>
        <p:txBody>
          <a:bodyPr wrap="square">
            <a:spAutoFit/>
          </a:bodyPr>
          <a:lstStyle/>
          <a:p>
            <a:r>
              <a:rPr lang="ja-JP" altLang="en-US" b="1" u="sng" dirty="0"/>
              <a:t>インドの輸入者からコスト情報の開示を要求される恐れあり</a:t>
            </a:r>
          </a:p>
          <a:p>
            <a:endParaRPr lang="en-US" altLang="ja-JP" b="1" dirty="0"/>
          </a:p>
          <a:p>
            <a:r>
              <a:rPr lang="en-US" altLang="ja-JP" dirty="0"/>
              <a:t>2</a:t>
            </a:r>
            <a:r>
              <a:rPr lang="ja-JP" altLang="en-US" dirty="0"/>
              <a:t>月</a:t>
            </a:r>
            <a:r>
              <a:rPr lang="en-US" altLang="ja-JP" dirty="0"/>
              <a:t>1</a:t>
            </a:r>
            <a:r>
              <a:rPr lang="ja-JP" altLang="en-US" dirty="0"/>
              <a:t>日発表の</a:t>
            </a:r>
            <a:r>
              <a:rPr lang="en-US" altLang="ja-JP" dirty="0"/>
              <a:t>2020</a:t>
            </a:r>
            <a:r>
              <a:rPr lang="ja-JP" altLang="en-US" dirty="0"/>
              <a:t>年度予算案に、現行は輸入者が原産地証明を提出するだけだったものが、今後は原産品であることを証明する書類や情報を輸入者に追加で求められる場合があるという条項が関税法に加えられると発表がありました。</a:t>
            </a:r>
            <a:endParaRPr lang="en-US" altLang="ja-JP" dirty="0"/>
          </a:p>
          <a:p>
            <a:r>
              <a:rPr lang="ja-JP" altLang="en-US" dirty="0">
                <a:solidFill>
                  <a:srgbClr val="222222"/>
                </a:solidFill>
                <a:cs typeface="Arial" panose="020B0604020202020204" pitchFamily="34" charset="0"/>
              </a:rPr>
              <a:t>輸入者は、製品が当該協定の原産品として適格であることを宣言し、域内原産割合や品目ごとの基準などの原産品であることを示す</a:t>
            </a:r>
            <a:r>
              <a:rPr lang="ja-JP" altLang="en-US" b="1" dirty="0">
                <a:solidFill>
                  <a:srgbClr val="FF0000"/>
                </a:solidFill>
                <a:cs typeface="Arial" panose="020B0604020202020204" pitchFamily="34" charset="0"/>
              </a:rPr>
              <a:t>十分な情報を保持</a:t>
            </a:r>
            <a:r>
              <a:rPr lang="ja-JP" altLang="en-US" dirty="0">
                <a:solidFill>
                  <a:srgbClr val="222222"/>
                </a:solidFill>
                <a:cs typeface="Arial" panose="020B0604020202020204" pitchFamily="34" charset="0"/>
              </a:rPr>
              <a:t>しなければならない。</a:t>
            </a:r>
            <a:br>
              <a:rPr lang="ja-JP" altLang="en-US" dirty="0"/>
            </a:br>
            <a:endParaRPr lang="en-US" altLang="ja-JP" dirty="0"/>
          </a:p>
        </p:txBody>
      </p:sp>
      <p:pic>
        <p:nvPicPr>
          <p:cNvPr id="5" name="図 4" descr="男, 記号, 時計 が含まれている画像&#10;&#10;自動的に生成された説明">
            <a:extLst>
              <a:ext uri="{FF2B5EF4-FFF2-40B4-BE49-F238E27FC236}">
                <a16:creationId xmlns:a16="http://schemas.microsoft.com/office/drawing/2014/main" id="{8844D32B-8F14-4B2E-8C1D-BD5BE94B6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696" y="4021956"/>
            <a:ext cx="852228" cy="2171700"/>
          </a:xfrm>
          <a:prstGeom prst="rect">
            <a:avLst/>
          </a:prstGeom>
        </p:spPr>
      </p:pic>
      <p:sp>
        <p:nvSpPr>
          <p:cNvPr id="10" name="正方形/長方形 9">
            <a:extLst>
              <a:ext uri="{FF2B5EF4-FFF2-40B4-BE49-F238E27FC236}">
                <a16:creationId xmlns:a16="http://schemas.microsoft.com/office/drawing/2014/main" id="{40DB3558-736B-4DED-AC10-8AE95205E47F}"/>
              </a:ext>
            </a:extLst>
          </p:cNvPr>
          <p:cNvSpPr/>
          <p:nvPr/>
        </p:nvSpPr>
        <p:spPr>
          <a:xfrm>
            <a:off x="2383115" y="3755944"/>
            <a:ext cx="1579278" cy="369332"/>
          </a:xfrm>
          <a:prstGeom prst="rect">
            <a:avLst/>
          </a:prstGeom>
        </p:spPr>
        <p:txBody>
          <a:bodyPr wrap="none">
            <a:spAutoFit/>
          </a:bodyPr>
          <a:lstStyle/>
          <a:p>
            <a:r>
              <a:rPr lang="ja-JP" altLang="en-US" b="1" dirty="0">
                <a:solidFill>
                  <a:srgbClr val="FF0000"/>
                </a:solidFill>
                <a:cs typeface="Arial" panose="020B0604020202020204" pitchFamily="34" charset="0"/>
              </a:rPr>
              <a:t>十分な情報？</a:t>
            </a:r>
            <a:endParaRPr lang="ja-JP" altLang="en-US" dirty="0"/>
          </a:p>
        </p:txBody>
      </p:sp>
      <p:sp>
        <p:nvSpPr>
          <p:cNvPr id="11" name="正方形/長方形 10">
            <a:extLst>
              <a:ext uri="{FF2B5EF4-FFF2-40B4-BE49-F238E27FC236}">
                <a16:creationId xmlns:a16="http://schemas.microsoft.com/office/drawing/2014/main" id="{EA8725C5-98FE-464A-A208-9DA671CA0744}"/>
              </a:ext>
            </a:extLst>
          </p:cNvPr>
          <p:cNvSpPr/>
          <p:nvPr/>
        </p:nvSpPr>
        <p:spPr>
          <a:xfrm>
            <a:off x="5971247" y="3756976"/>
            <a:ext cx="1346844" cy="369332"/>
          </a:xfrm>
          <a:prstGeom prst="rect">
            <a:avLst/>
          </a:prstGeom>
        </p:spPr>
        <p:txBody>
          <a:bodyPr wrap="none">
            <a:spAutoFit/>
          </a:bodyPr>
          <a:lstStyle/>
          <a:p>
            <a:r>
              <a:rPr lang="ja-JP" altLang="en-US" b="1" dirty="0">
                <a:solidFill>
                  <a:srgbClr val="FF0000"/>
                </a:solidFill>
                <a:cs typeface="Arial" panose="020B0604020202020204" pitchFamily="34" charset="0"/>
              </a:rPr>
              <a:t>十分な情報</a:t>
            </a:r>
            <a:endParaRPr lang="ja-JP" altLang="en-US" dirty="0"/>
          </a:p>
        </p:txBody>
      </p:sp>
      <p:sp>
        <p:nvSpPr>
          <p:cNvPr id="13" name="テキスト ボックス 12">
            <a:extLst>
              <a:ext uri="{FF2B5EF4-FFF2-40B4-BE49-F238E27FC236}">
                <a16:creationId xmlns:a16="http://schemas.microsoft.com/office/drawing/2014/main" id="{ED7A4289-41C5-4153-9830-1D400100DC89}"/>
              </a:ext>
            </a:extLst>
          </p:cNvPr>
          <p:cNvSpPr txBox="1"/>
          <p:nvPr/>
        </p:nvSpPr>
        <p:spPr>
          <a:xfrm>
            <a:off x="1818546" y="6282429"/>
            <a:ext cx="877163" cy="369332"/>
          </a:xfrm>
          <a:prstGeom prst="rect">
            <a:avLst/>
          </a:prstGeom>
          <a:noFill/>
        </p:spPr>
        <p:txBody>
          <a:bodyPr wrap="square" rtlCol="0">
            <a:spAutoFit/>
          </a:bodyPr>
          <a:lstStyle/>
          <a:p>
            <a:r>
              <a:rPr kumimoji="1" lang="ja-JP" altLang="en-US" dirty="0"/>
              <a:t>輸入者</a:t>
            </a:r>
          </a:p>
        </p:txBody>
      </p:sp>
      <p:sp>
        <p:nvSpPr>
          <p:cNvPr id="14" name="テキスト ボックス 13">
            <a:extLst>
              <a:ext uri="{FF2B5EF4-FFF2-40B4-BE49-F238E27FC236}">
                <a16:creationId xmlns:a16="http://schemas.microsoft.com/office/drawing/2014/main" id="{67A7C063-DCFB-4568-B4DB-9161FA70B100}"/>
              </a:ext>
            </a:extLst>
          </p:cNvPr>
          <p:cNvSpPr txBox="1"/>
          <p:nvPr/>
        </p:nvSpPr>
        <p:spPr>
          <a:xfrm>
            <a:off x="6119772" y="5877346"/>
            <a:ext cx="1370379" cy="369332"/>
          </a:xfrm>
          <a:prstGeom prst="rect">
            <a:avLst/>
          </a:prstGeom>
          <a:solidFill>
            <a:schemeClr val="accent3">
              <a:lumMod val="95000"/>
              <a:alpha val="70000"/>
            </a:schemeClr>
          </a:solidFill>
          <a:ln w="28575">
            <a:solidFill>
              <a:schemeClr val="tx1"/>
            </a:solidFill>
          </a:ln>
        </p:spPr>
        <p:txBody>
          <a:bodyPr wrap="square" rtlCol="0">
            <a:spAutoFit/>
          </a:bodyPr>
          <a:lstStyle/>
          <a:p>
            <a:r>
              <a:rPr kumimoji="1" lang="ja-JP" altLang="en-US" dirty="0"/>
              <a:t>インド税関</a:t>
            </a:r>
          </a:p>
        </p:txBody>
      </p:sp>
      <p:sp>
        <p:nvSpPr>
          <p:cNvPr id="4" name="正方形/長方形 3">
            <a:extLst>
              <a:ext uri="{FF2B5EF4-FFF2-40B4-BE49-F238E27FC236}">
                <a16:creationId xmlns:a16="http://schemas.microsoft.com/office/drawing/2014/main" id="{C092ACCD-DA1E-4644-9778-ACDFF2F8508C}"/>
              </a:ext>
            </a:extLst>
          </p:cNvPr>
          <p:cNvSpPr/>
          <p:nvPr/>
        </p:nvSpPr>
        <p:spPr>
          <a:xfrm>
            <a:off x="491318" y="272109"/>
            <a:ext cx="6653285"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ja-JP" altLang="en-US" sz="2400" dirty="0">
                <a:solidFill>
                  <a:schemeClr val="tx1"/>
                </a:solidFill>
              </a:rPr>
              <a:t>原産地証明の検証厳格化による輸出者への影響</a:t>
            </a:r>
          </a:p>
        </p:txBody>
      </p:sp>
      <p:sp>
        <p:nvSpPr>
          <p:cNvPr id="15" name="四角形: 角を丸くする 14">
            <a:extLst>
              <a:ext uri="{FF2B5EF4-FFF2-40B4-BE49-F238E27FC236}">
                <a16:creationId xmlns:a16="http://schemas.microsoft.com/office/drawing/2014/main" id="{DDEC425D-1FD6-4F8F-87E7-A9CB025D996E}"/>
              </a:ext>
            </a:extLst>
          </p:cNvPr>
          <p:cNvSpPr/>
          <p:nvPr/>
        </p:nvSpPr>
        <p:spPr>
          <a:xfrm>
            <a:off x="1818546" y="4880452"/>
            <a:ext cx="5229125" cy="898094"/>
          </a:xfrm>
          <a:prstGeom prst="roundRect">
            <a:avLst/>
          </a:prstGeom>
          <a:solidFill>
            <a:srgbClr val="FFF2CC">
              <a:alpha val="89804"/>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指定フォームができました</a:t>
            </a:r>
          </a:p>
        </p:txBody>
      </p:sp>
      <p:sp>
        <p:nvSpPr>
          <p:cNvPr id="6" name="吹き出し: 円形 5">
            <a:extLst>
              <a:ext uri="{FF2B5EF4-FFF2-40B4-BE49-F238E27FC236}">
                <a16:creationId xmlns:a16="http://schemas.microsoft.com/office/drawing/2014/main" id="{3D5E7AAA-13CD-415B-8ED9-F2ED286B3FE8}"/>
              </a:ext>
            </a:extLst>
          </p:cNvPr>
          <p:cNvSpPr/>
          <p:nvPr/>
        </p:nvSpPr>
        <p:spPr>
          <a:xfrm>
            <a:off x="2894041" y="2343930"/>
            <a:ext cx="4153630" cy="1380449"/>
          </a:xfrm>
          <a:prstGeom prst="wedgeEllipseCallout">
            <a:avLst>
              <a:gd name="adj1" fmla="val -10455"/>
              <a:gd name="adj2" fmla="val 1428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税関から文書のを要求されたら</a:t>
            </a:r>
            <a:r>
              <a:rPr kumimoji="1" lang="en-US" altLang="ja-JP" dirty="0">
                <a:solidFill>
                  <a:schemeClr val="tx1"/>
                </a:solidFill>
              </a:rPr>
              <a:t>10</a:t>
            </a:r>
            <a:r>
              <a:rPr kumimoji="1" lang="ja-JP" altLang="en-US" dirty="0">
                <a:solidFill>
                  <a:schemeClr val="tx1"/>
                </a:solidFill>
              </a:rPr>
              <a:t>営業日以内に提出しないといけない</a:t>
            </a:r>
          </a:p>
        </p:txBody>
      </p:sp>
    </p:spTree>
    <p:extLst>
      <p:ext uri="{BB962C8B-B14F-4D97-AF65-F5344CB8AC3E}">
        <p14:creationId xmlns:p14="http://schemas.microsoft.com/office/powerpoint/2010/main" val="345586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6B494A-8A12-4D33-B46C-31A509E62025}"/>
              </a:ext>
            </a:extLst>
          </p:cNvPr>
          <p:cNvSpPr>
            <a:spLocks noGrp="1"/>
          </p:cNvSpPr>
          <p:nvPr>
            <p:ph type="sldNum" sz="quarter" idx="10"/>
          </p:nvPr>
        </p:nvSpPr>
        <p:spPr/>
        <p:txBody>
          <a:bodyPr/>
          <a:lstStyle/>
          <a:p>
            <a:fld id="{04A1097B-1708-48CA-9A6B-0C7579E26D89}"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7D3C3E42-601B-4324-994D-0C6D3AB494D2}"/>
              </a:ext>
            </a:extLst>
          </p:cNvPr>
          <p:cNvSpPr txBox="1"/>
          <p:nvPr/>
        </p:nvSpPr>
        <p:spPr>
          <a:xfrm>
            <a:off x="858355" y="1587438"/>
            <a:ext cx="7725205" cy="4524315"/>
          </a:xfrm>
          <a:prstGeom prst="rect">
            <a:avLst/>
          </a:prstGeom>
          <a:noFill/>
        </p:spPr>
        <p:txBody>
          <a:bodyPr wrap="square">
            <a:spAutoFit/>
          </a:bodyPr>
          <a:lstStyle/>
          <a:p>
            <a:r>
              <a:rPr lang="en-US" altLang="ja-JP" sz="1800" b="1" i="0" u="none" strike="noStrike" baseline="0" dirty="0">
                <a:solidFill>
                  <a:srgbClr val="000000"/>
                </a:solidFill>
                <a:latin typeface="Times New Roman" panose="02020603050405020304" pitchFamily="18" charset="0"/>
              </a:rPr>
              <a:t>Part A: </a:t>
            </a:r>
            <a:endParaRPr lang="en-US" altLang="ja-JP" sz="1800" b="0" i="0" u="none" strike="noStrike" baseline="0" dirty="0">
              <a:solidFill>
                <a:srgbClr val="000000"/>
              </a:solidFill>
              <a:latin typeface="Times New Roman" panose="02020603050405020304" pitchFamily="18" charset="0"/>
            </a:endParaRPr>
          </a:p>
          <a:p>
            <a:r>
              <a:rPr lang="en-US" altLang="ja-JP" sz="1800" b="0" i="0" u="none" strike="noStrike" baseline="0" dirty="0">
                <a:solidFill>
                  <a:srgbClr val="000000"/>
                </a:solidFill>
                <a:latin typeface="Times New Roman" panose="02020603050405020304" pitchFamily="18" charset="0"/>
              </a:rPr>
              <a:t>1. Briefly describe the production process undertaken in country of origin with respect to production of the imported good. Also, state which of the originating criteria prescribed in the Rules of Origin has been claimed. For example, WO, RVC + CTH/CTSH or CTH or CC or RVC, etc. </a:t>
            </a:r>
          </a:p>
          <a:p>
            <a:r>
              <a:rPr lang="en-US" altLang="ja-JP" sz="1800" b="0" i="0" u="none" strike="noStrike" baseline="0" dirty="0">
                <a:solidFill>
                  <a:srgbClr val="000000"/>
                </a:solidFill>
                <a:latin typeface="Times New Roman" panose="02020603050405020304" pitchFamily="18" charset="0"/>
              </a:rPr>
              <a:t>[WO: Wholly Obtained; RVC: Regional Value Content; CTH: Change in Tariff Head; CTSH: Change in Tariff Sub-Head; CC: Change in Chapter] </a:t>
            </a:r>
          </a:p>
          <a:p>
            <a:endParaRPr lang="en-US" altLang="ja-JP" dirty="0">
              <a:solidFill>
                <a:srgbClr val="000000"/>
              </a:solidFill>
              <a:latin typeface="Times New Roman" panose="02020603050405020304" pitchFamily="18" charset="0"/>
            </a:endParaRPr>
          </a:p>
          <a:p>
            <a:endParaRPr lang="en-US" altLang="ja-JP" sz="1800" b="0" i="0" u="none" strike="noStrike" baseline="0" dirty="0">
              <a:solidFill>
                <a:srgbClr val="000000"/>
              </a:solidFill>
              <a:latin typeface="Times New Roman" panose="02020603050405020304" pitchFamily="18" charset="0"/>
            </a:endParaRPr>
          </a:p>
          <a:p>
            <a:endParaRPr lang="en-US" altLang="ja-JP" dirty="0">
              <a:solidFill>
                <a:srgbClr val="000000"/>
              </a:solidFill>
              <a:latin typeface="Times New Roman" panose="02020603050405020304" pitchFamily="18" charset="0"/>
            </a:endParaRPr>
          </a:p>
          <a:p>
            <a:endParaRPr lang="en-US" altLang="ja-JP" sz="1800" b="0" i="0" u="none" strike="noStrike" baseline="0" dirty="0">
              <a:solidFill>
                <a:srgbClr val="000000"/>
              </a:solidFill>
              <a:latin typeface="Times New Roman" panose="02020603050405020304" pitchFamily="18" charset="0"/>
            </a:endParaRPr>
          </a:p>
          <a:p>
            <a:endParaRPr lang="en-US" altLang="ja-JP" sz="1800" b="0" i="0" u="none" strike="noStrike" baseline="0" dirty="0">
              <a:solidFill>
                <a:srgbClr val="000000"/>
              </a:solidFill>
              <a:latin typeface="Times New Roman" panose="02020603050405020304" pitchFamily="18" charset="0"/>
            </a:endParaRPr>
          </a:p>
          <a:p>
            <a:r>
              <a:rPr lang="en-US" altLang="ja-JP" sz="1800" b="1" i="0" u="none" strike="noStrike" baseline="0" dirty="0">
                <a:solidFill>
                  <a:srgbClr val="000000"/>
                </a:solidFill>
                <a:latin typeface="Times New Roman" panose="02020603050405020304" pitchFamily="18" charset="0"/>
              </a:rPr>
              <a:t>Note 1</a:t>
            </a:r>
            <a:r>
              <a:rPr lang="en-US" altLang="ja-JP" sz="1800" b="0" i="0" u="none" strike="noStrike" baseline="0" dirty="0">
                <a:solidFill>
                  <a:srgbClr val="000000"/>
                </a:solidFill>
                <a:latin typeface="Times New Roman" panose="02020603050405020304" pitchFamily="18" charset="0"/>
              </a:rPr>
              <a:t>: Where the good is claimed to be “Wholly Obtained’’, mention the process through which it is claimed to fall under this category. Each trade agreement lists out such processes under a specific rule and may vary from agreement to agreement. </a:t>
            </a:r>
            <a:endParaRPr lang="ja-JP" altLang="en-US" dirty="0"/>
          </a:p>
        </p:txBody>
      </p:sp>
      <p:sp>
        <p:nvSpPr>
          <p:cNvPr id="6" name="吹き出し: 角を丸めた四角形 5">
            <a:extLst>
              <a:ext uri="{FF2B5EF4-FFF2-40B4-BE49-F238E27FC236}">
                <a16:creationId xmlns:a16="http://schemas.microsoft.com/office/drawing/2014/main" id="{BAB9A4DD-9E09-4B9C-80CB-2ECE15926D49}"/>
              </a:ext>
            </a:extLst>
          </p:cNvPr>
          <p:cNvSpPr/>
          <p:nvPr/>
        </p:nvSpPr>
        <p:spPr>
          <a:xfrm>
            <a:off x="3238746" y="3587703"/>
            <a:ext cx="5816765" cy="1167171"/>
          </a:xfrm>
          <a:prstGeom prst="wedgeRoundRectCallout">
            <a:avLst>
              <a:gd name="adj1" fmla="val -11731"/>
              <a:gd name="adj2" fmla="val -119364"/>
              <a:gd name="adj3" fmla="val 16667"/>
            </a:avLst>
          </a:prstGeom>
          <a:solidFill>
            <a:srgbClr val="F7D5D8">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a:solidFill>
                  <a:schemeClr val="tx1"/>
                </a:solidFill>
              </a:rPr>
              <a:t>輸入品の生産に関して、</a:t>
            </a:r>
            <a:r>
              <a:rPr kumimoji="1" lang="ja-JP" altLang="en-US" sz="1400" b="1" dirty="0">
                <a:solidFill>
                  <a:srgbClr val="FF0000"/>
                </a:solidFill>
              </a:rPr>
              <a:t>原産国で行われている生産プロセスについて簡単に説明</a:t>
            </a:r>
            <a:r>
              <a:rPr kumimoji="1" lang="ja-JP" altLang="en-US" sz="1400" dirty="0">
                <a:solidFill>
                  <a:schemeClr val="tx1"/>
                </a:solidFill>
              </a:rPr>
              <a:t>してください。 また、原産地規則で規定されている原産地基準のどれが主張されているかを述べてください。 たとえば、</a:t>
            </a:r>
            <a:r>
              <a:rPr kumimoji="1" lang="en-US" altLang="ja-JP" sz="1400" dirty="0">
                <a:solidFill>
                  <a:schemeClr val="tx1"/>
                </a:solidFill>
              </a:rPr>
              <a:t>WO</a:t>
            </a:r>
            <a:r>
              <a:rPr kumimoji="1" lang="ja-JP" altLang="en-US" sz="1400" dirty="0">
                <a:solidFill>
                  <a:schemeClr val="tx1"/>
                </a:solidFill>
              </a:rPr>
              <a:t>、</a:t>
            </a:r>
            <a:r>
              <a:rPr kumimoji="1" lang="en-US" altLang="ja-JP" sz="1400" dirty="0">
                <a:solidFill>
                  <a:schemeClr val="tx1"/>
                </a:solidFill>
              </a:rPr>
              <a:t>RVC + CTH / CTSH</a:t>
            </a:r>
            <a:r>
              <a:rPr kumimoji="1" lang="ja-JP" altLang="en-US" sz="1400" dirty="0">
                <a:solidFill>
                  <a:schemeClr val="tx1"/>
                </a:solidFill>
              </a:rPr>
              <a:t>または</a:t>
            </a:r>
            <a:r>
              <a:rPr kumimoji="1" lang="en-US" altLang="ja-JP" sz="1400" dirty="0">
                <a:solidFill>
                  <a:schemeClr val="tx1"/>
                </a:solidFill>
              </a:rPr>
              <a:t>CTH</a:t>
            </a:r>
            <a:r>
              <a:rPr kumimoji="1" lang="ja-JP" altLang="en-US" sz="1400" dirty="0">
                <a:solidFill>
                  <a:schemeClr val="tx1"/>
                </a:solidFill>
              </a:rPr>
              <a:t>または</a:t>
            </a:r>
            <a:r>
              <a:rPr kumimoji="1" lang="en-US" altLang="ja-JP" sz="1400" dirty="0">
                <a:solidFill>
                  <a:schemeClr val="tx1"/>
                </a:solidFill>
              </a:rPr>
              <a:t>CC</a:t>
            </a:r>
            <a:r>
              <a:rPr kumimoji="1" lang="ja-JP" altLang="en-US" sz="1400" dirty="0">
                <a:solidFill>
                  <a:schemeClr val="tx1"/>
                </a:solidFill>
              </a:rPr>
              <a:t>または</a:t>
            </a:r>
            <a:r>
              <a:rPr kumimoji="1" lang="en-US" altLang="ja-JP" sz="1400" dirty="0">
                <a:solidFill>
                  <a:schemeClr val="tx1"/>
                </a:solidFill>
              </a:rPr>
              <a:t>RVC</a:t>
            </a:r>
            <a:r>
              <a:rPr kumimoji="1" lang="ja-JP" altLang="en-US" sz="1400" dirty="0">
                <a:solidFill>
                  <a:schemeClr val="tx1"/>
                </a:solidFill>
              </a:rPr>
              <a:t>など。</a:t>
            </a:r>
          </a:p>
        </p:txBody>
      </p:sp>
      <p:sp>
        <p:nvSpPr>
          <p:cNvPr id="7" name="テキスト ボックス 6">
            <a:extLst>
              <a:ext uri="{FF2B5EF4-FFF2-40B4-BE49-F238E27FC236}">
                <a16:creationId xmlns:a16="http://schemas.microsoft.com/office/drawing/2014/main" id="{0825408F-2C89-47A9-B905-F4DA060E10D4}"/>
              </a:ext>
            </a:extLst>
          </p:cNvPr>
          <p:cNvSpPr txBox="1"/>
          <p:nvPr/>
        </p:nvSpPr>
        <p:spPr>
          <a:xfrm>
            <a:off x="1265411" y="746247"/>
            <a:ext cx="6138279" cy="646331"/>
          </a:xfrm>
          <a:prstGeom prst="rect">
            <a:avLst/>
          </a:prstGeom>
          <a:noFill/>
        </p:spPr>
        <p:txBody>
          <a:bodyPr wrap="square">
            <a:spAutoFit/>
          </a:bodyPr>
          <a:lstStyle/>
          <a:p>
            <a:pPr algn="ctr"/>
            <a:r>
              <a:rPr lang="en-US" altLang="ja-JP" sz="1800" b="1" i="0" u="none" strike="noStrike" baseline="0" dirty="0">
                <a:solidFill>
                  <a:srgbClr val="000000"/>
                </a:solidFill>
                <a:latin typeface="Times New Roman" panose="02020603050405020304" pitchFamily="18" charset="0"/>
              </a:rPr>
              <a:t>Section III </a:t>
            </a:r>
            <a:endParaRPr lang="en-US" altLang="ja-JP" sz="1800" b="0" i="0" u="none" strike="noStrike" baseline="0" dirty="0">
              <a:solidFill>
                <a:srgbClr val="000000"/>
              </a:solidFill>
              <a:latin typeface="Times New Roman" panose="02020603050405020304" pitchFamily="18" charset="0"/>
            </a:endParaRPr>
          </a:p>
          <a:p>
            <a:r>
              <a:rPr lang="en-US" altLang="ja-JP" sz="1800" b="0" i="0" u="none" strike="noStrike" baseline="0" dirty="0">
                <a:solidFill>
                  <a:srgbClr val="000000"/>
                </a:solidFill>
                <a:latin typeface="Times New Roman" panose="02020603050405020304" pitchFamily="18" charset="0"/>
              </a:rPr>
              <a:t>(This information should be possessed before import of goods) </a:t>
            </a:r>
            <a:endParaRPr lang="ja-JP" altLang="en-US" dirty="0"/>
          </a:p>
        </p:txBody>
      </p:sp>
      <p:sp>
        <p:nvSpPr>
          <p:cNvPr id="5" name="Rectangle 3">
            <a:extLst>
              <a:ext uri="{FF2B5EF4-FFF2-40B4-BE49-F238E27FC236}">
                <a16:creationId xmlns:a16="http://schemas.microsoft.com/office/drawing/2014/main" id="{E41664A9-4DE7-40D3-803F-7C57162BDC4D}"/>
              </a:ext>
            </a:extLst>
          </p:cNvPr>
          <p:cNvSpPr/>
          <p:nvPr/>
        </p:nvSpPr>
        <p:spPr>
          <a:xfrm>
            <a:off x="643754" y="278184"/>
            <a:ext cx="3266040" cy="349250"/>
          </a:xfrm>
          <a:prstGeom prst="rect">
            <a:avLst/>
          </a:prstGeom>
          <a:solidFill>
            <a:srgbClr val="FFF2CC"/>
          </a:solidFill>
          <a:ln>
            <a:solidFill>
              <a:srgbClr val="D010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ja-JP" altLang="en-US" sz="2000" dirty="0">
                <a:solidFill>
                  <a:srgbClr val="222222"/>
                </a:solidFill>
                <a:latin typeface="Arial" panose="020B0604020202020204" pitchFamily="34" charset="0"/>
                <a:cs typeface="Arial" panose="020B0604020202020204" pitchFamily="34" charset="0"/>
              </a:rPr>
              <a:t>輸入者への情報開示</a:t>
            </a:r>
            <a:endParaRPr lang="en-US" altLang="ja-JP" sz="2000" dirty="0">
              <a:solidFill>
                <a:srgbClr val="222222"/>
              </a:solidFill>
              <a:latin typeface="Arial" panose="020B0604020202020204" pitchFamily="34" charset="0"/>
              <a:cs typeface="Arial" panose="020B0604020202020204" pitchFamily="34" charset="0"/>
            </a:endParaRPr>
          </a:p>
        </p:txBody>
      </p:sp>
      <p:sp>
        <p:nvSpPr>
          <p:cNvPr id="9" name="吹き出し: 角を丸めた四角形 8">
            <a:extLst>
              <a:ext uri="{FF2B5EF4-FFF2-40B4-BE49-F238E27FC236}">
                <a16:creationId xmlns:a16="http://schemas.microsoft.com/office/drawing/2014/main" id="{B70CF7F7-EBBF-4F1F-9B05-D6901FD8DF59}"/>
              </a:ext>
            </a:extLst>
          </p:cNvPr>
          <p:cNvSpPr/>
          <p:nvPr/>
        </p:nvSpPr>
        <p:spPr>
          <a:xfrm>
            <a:off x="4334550" y="1421720"/>
            <a:ext cx="4566100" cy="432865"/>
          </a:xfrm>
          <a:prstGeom prst="wedgeRoundRectCallout">
            <a:avLst>
              <a:gd name="adj1" fmla="val -80453"/>
              <a:gd name="adj2" fmla="val -74848"/>
              <a:gd name="adj3" fmla="val 16667"/>
            </a:avLst>
          </a:prstGeom>
          <a:solidFill>
            <a:srgbClr val="F7D5D8">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a:solidFill>
                  <a:schemeClr val="tx1"/>
                </a:solidFill>
              </a:rPr>
              <a:t>この情報を</a:t>
            </a:r>
            <a:r>
              <a:rPr kumimoji="1" lang="ja-JP" altLang="en-US" sz="1400" b="1" dirty="0">
                <a:solidFill>
                  <a:srgbClr val="FF0000"/>
                </a:solidFill>
              </a:rPr>
              <a:t>輸入する前に</a:t>
            </a:r>
            <a:r>
              <a:rPr kumimoji="1" lang="ja-JP" altLang="en-US" sz="1400" dirty="0">
                <a:solidFill>
                  <a:schemeClr val="tx1"/>
                </a:solidFill>
              </a:rPr>
              <a:t>持っておかなくてはいけない</a:t>
            </a:r>
          </a:p>
        </p:txBody>
      </p:sp>
    </p:spTree>
    <p:extLst>
      <p:ext uri="{BB962C8B-B14F-4D97-AF65-F5344CB8AC3E}">
        <p14:creationId xmlns:p14="http://schemas.microsoft.com/office/powerpoint/2010/main" val="37745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118E087-D949-422D-BBCC-2DCD32A3D0E6}"/>
              </a:ext>
            </a:extLst>
          </p:cNvPr>
          <p:cNvSpPr>
            <a:spLocks noGrp="1"/>
          </p:cNvSpPr>
          <p:nvPr>
            <p:ph type="sldNum" sz="quarter" idx="10"/>
          </p:nvPr>
        </p:nvSpPr>
        <p:spPr/>
        <p:txBody>
          <a:bodyPr/>
          <a:lstStyle/>
          <a:p>
            <a:fld id="{04A1097B-1708-48CA-9A6B-0C7579E26D89}" type="slidenum">
              <a:rPr kumimoji="1" lang="ja-JP" altLang="en-US" smtClean="0"/>
              <a:t>7</a:t>
            </a:fld>
            <a:endParaRPr kumimoji="1" lang="ja-JP" altLang="en-US"/>
          </a:p>
        </p:txBody>
      </p:sp>
      <p:graphicFrame>
        <p:nvGraphicFramePr>
          <p:cNvPr id="12" name="表 12">
            <a:extLst>
              <a:ext uri="{FF2B5EF4-FFF2-40B4-BE49-F238E27FC236}">
                <a16:creationId xmlns:a16="http://schemas.microsoft.com/office/drawing/2014/main" id="{3D903E07-E1D2-4900-800F-F578078D4E6A}"/>
              </a:ext>
            </a:extLst>
          </p:cNvPr>
          <p:cNvGraphicFramePr>
            <a:graphicFrameLocks noGrp="1"/>
          </p:cNvGraphicFramePr>
          <p:nvPr>
            <p:extLst>
              <p:ext uri="{D42A27DB-BD31-4B8C-83A1-F6EECF244321}">
                <p14:modId xmlns:p14="http://schemas.microsoft.com/office/powerpoint/2010/main" val="2934929679"/>
              </p:ext>
            </p:extLst>
          </p:nvPr>
        </p:nvGraphicFramePr>
        <p:xfrm>
          <a:off x="528361" y="827712"/>
          <a:ext cx="8208584" cy="5613400"/>
        </p:xfrm>
        <a:graphic>
          <a:graphicData uri="http://schemas.openxmlformats.org/drawingml/2006/table">
            <a:tbl>
              <a:tblPr firstRow="1" bandRow="1">
                <a:tableStyleId>{5C22544A-7EE6-4342-B048-85BDC9FD1C3A}</a:tableStyleId>
              </a:tblPr>
              <a:tblGrid>
                <a:gridCol w="624912">
                  <a:extLst>
                    <a:ext uri="{9D8B030D-6E8A-4147-A177-3AD203B41FA5}">
                      <a16:colId xmlns:a16="http://schemas.microsoft.com/office/drawing/2014/main" val="3933435492"/>
                    </a:ext>
                  </a:extLst>
                </a:gridCol>
                <a:gridCol w="3419196">
                  <a:extLst>
                    <a:ext uri="{9D8B030D-6E8A-4147-A177-3AD203B41FA5}">
                      <a16:colId xmlns:a16="http://schemas.microsoft.com/office/drawing/2014/main" val="2018997957"/>
                    </a:ext>
                  </a:extLst>
                </a:gridCol>
                <a:gridCol w="4164476">
                  <a:extLst>
                    <a:ext uri="{9D8B030D-6E8A-4147-A177-3AD203B41FA5}">
                      <a16:colId xmlns:a16="http://schemas.microsoft.com/office/drawing/2014/main" val="295950434"/>
                    </a:ext>
                  </a:extLst>
                </a:gridCol>
              </a:tblGrid>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653903780"/>
                  </a:ext>
                </a:extLst>
              </a:tr>
              <a:tr h="370840">
                <a:tc>
                  <a:txBody>
                    <a:bodyPr/>
                    <a:lstStyle/>
                    <a:p>
                      <a:r>
                        <a:rPr kumimoji="1" lang="en-US" altLang="ja-JP" dirty="0"/>
                        <a:t>a</a:t>
                      </a:r>
                      <a:endParaRPr kumimoji="1" lang="ja-JP" altLang="en-US" dirty="0"/>
                    </a:p>
                  </a:txBody>
                  <a:tcPr/>
                </a:tc>
                <a:tc>
                  <a:txBody>
                    <a:bodyPr/>
                    <a:lstStyle/>
                    <a:p>
                      <a:r>
                        <a:rPr kumimoji="1" lang="en-US" altLang="ja-JP" sz="1600" dirty="0"/>
                        <a:t>Is the de minimis provision used to determine whether the good subject to this request qualifies as an originating good?</a:t>
                      </a:r>
                      <a:endParaRPr kumimoji="1" lang="ja-JP" altLang="en-US" sz="1600" dirty="0"/>
                    </a:p>
                  </a:txBody>
                  <a:tcPr/>
                </a:tc>
                <a:tc>
                  <a:txBody>
                    <a:bodyPr/>
                    <a:lstStyle/>
                    <a:p>
                      <a:r>
                        <a:rPr kumimoji="1" lang="en-US" altLang="ja-JP" sz="1600" dirty="0"/>
                        <a:t>o Yes</a:t>
                      </a:r>
                    </a:p>
                    <a:p>
                      <a:r>
                        <a:rPr kumimoji="1" lang="en-US" altLang="ja-JP" sz="1600" dirty="0"/>
                        <a:t>o No</a:t>
                      </a:r>
                    </a:p>
                    <a:p>
                      <a:r>
                        <a:rPr kumimoji="1" lang="en-US" altLang="ja-JP" sz="1600" dirty="0"/>
                        <a:t>If yes, describe such material and the percentage value or quantity as applicable.</a:t>
                      </a:r>
                      <a:endParaRPr kumimoji="1" lang="ja-JP" altLang="en-US" sz="1600" dirty="0"/>
                    </a:p>
                  </a:txBody>
                  <a:tcPr/>
                </a:tc>
                <a:extLst>
                  <a:ext uri="{0D108BD9-81ED-4DB2-BD59-A6C34878D82A}">
                    <a16:rowId xmlns:a16="http://schemas.microsoft.com/office/drawing/2014/main" val="2696532496"/>
                  </a:ext>
                </a:extLst>
              </a:tr>
              <a:tr h="370840">
                <a:tc>
                  <a:txBody>
                    <a:bodyPr/>
                    <a:lstStyle/>
                    <a:p>
                      <a:r>
                        <a:rPr kumimoji="1" lang="en-US" altLang="ja-JP" dirty="0"/>
                        <a:t>b</a:t>
                      </a:r>
                      <a:endParaRPr kumimoji="1" lang="ja-JP" altLang="en-US" dirty="0"/>
                    </a:p>
                  </a:txBody>
                  <a:tcPr/>
                </a:tc>
                <a:tc>
                  <a:txBody>
                    <a:bodyPr/>
                    <a:lstStyle/>
                    <a:p>
                      <a:r>
                        <a:rPr kumimoji="1" lang="en-US" altLang="ja-JP" sz="1600" dirty="0"/>
                        <a:t>Is the accumulation/cumulation provision applied to determine whether the good subject to this request qualifies as an originating good?</a:t>
                      </a:r>
                      <a:endParaRPr kumimoji="1" lang="ja-JP" altLang="en-US" sz="1600" dirty="0"/>
                    </a:p>
                  </a:txBody>
                  <a:tcPr/>
                </a:tc>
                <a:tc>
                  <a:txBody>
                    <a:bodyPr/>
                    <a:lstStyle/>
                    <a:p>
                      <a:r>
                        <a:rPr kumimoji="1" lang="en-US" altLang="ja-JP" sz="1600" dirty="0"/>
                        <a:t>o Yes</a:t>
                      </a:r>
                    </a:p>
                    <a:p>
                      <a:r>
                        <a:rPr kumimoji="1" lang="en-US" altLang="ja-JP" sz="1600" dirty="0"/>
                        <a:t>o No</a:t>
                      </a:r>
                    </a:p>
                    <a:p>
                      <a:r>
                        <a:rPr kumimoji="1" lang="en-US" altLang="ja-JP" sz="1600" dirty="0"/>
                        <a:t>If yes, describe the manner and extent of cumulation.</a:t>
                      </a:r>
                      <a:endParaRPr kumimoji="1" lang="ja-JP" altLang="en-US" sz="1600" dirty="0"/>
                    </a:p>
                  </a:txBody>
                  <a:tcPr/>
                </a:tc>
                <a:extLst>
                  <a:ext uri="{0D108BD9-81ED-4DB2-BD59-A6C34878D82A}">
                    <a16:rowId xmlns:a16="http://schemas.microsoft.com/office/drawing/2014/main" val="4170385397"/>
                  </a:ext>
                </a:extLst>
              </a:tr>
              <a:tr h="370840">
                <a:tc>
                  <a:txBody>
                    <a:bodyPr/>
                    <a:lstStyle/>
                    <a:p>
                      <a:r>
                        <a:rPr kumimoji="1" lang="en-US" altLang="ja-JP" dirty="0"/>
                        <a:t>c</a:t>
                      </a:r>
                      <a:endParaRPr kumimoji="1" lang="ja-JP" altLang="en-US" dirty="0"/>
                    </a:p>
                  </a:txBody>
                  <a:tcPr/>
                </a:tc>
                <a:tc>
                  <a:txBody>
                    <a:bodyPr/>
                    <a:lstStyle/>
                    <a:p>
                      <a:r>
                        <a:rPr kumimoji="1" lang="en-US" altLang="ja-JP" sz="1600" dirty="0"/>
                        <a:t>Has any other additional criteria such as indirect/neutral materials, packing materials, etc. used in ascertaining whether the good qualifies as an originating good.</a:t>
                      </a:r>
                      <a:endParaRPr kumimoji="1" lang="ja-JP" altLang="en-US" sz="1600" dirty="0"/>
                    </a:p>
                  </a:txBody>
                  <a:tcPr/>
                </a:tc>
                <a:tc>
                  <a:txBody>
                    <a:bodyPr/>
                    <a:lstStyle/>
                    <a:p>
                      <a:r>
                        <a:rPr kumimoji="1" lang="en-US" altLang="ja-JP" sz="1600" dirty="0"/>
                        <a:t>o Yes</a:t>
                      </a:r>
                    </a:p>
                    <a:p>
                      <a:r>
                        <a:rPr kumimoji="1" lang="en-US" altLang="ja-JP" sz="1600" dirty="0"/>
                        <a:t>o No</a:t>
                      </a:r>
                    </a:p>
                    <a:p>
                      <a:r>
                        <a:rPr kumimoji="1" lang="en-US" altLang="ja-JP" sz="1600" dirty="0"/>
                        <a:t>If yes, provide the criteria used:</a:t>
                      </a:r>
                    </a:p>
                    <a:p>
                      <a:r>
                        <a:rPr kumimoji="1" lang="en-US" altLang="ja-JP" sz="1600" dirty="0"/>
                        <a:t>Describe the material concerned:</a:t>
                      </a:r>
                      <a:endParaRPr kumimoji="1" lang="ja-JP" altLang="en-US" sz="1600" dirty="0"/>
                    </a:p>
                  </a:txBody>
                  <a:tcPr/>
                </a:tc>
                <a:extLst>
                  <a:ext uri="{0D108BD9-81ED-4DB2-BD59-A6C34878D82A}">
                    <a16:rowId xmlns:a16="http://schemas.microsoft.com/office/drawing/2014/main" val="722425"/>
                  </a:ext>
                </a:extLst>
              </a:tr>
              <a:tr h="370840">
                <a:tc>
                  <a:txBody>
                    <a:bodyPr/>
                    <a:lstStyle/>
                    <a:p>
                      <a:r>
                        <a:rPr kumimoji="1" lang="en-US" altLang="ja-JP" dirty="0"/>
                        <a:t>d</a:t>
                      </a:r>
                    </a:p>
                  </a:txBody>
                  <a:tcPr/>
                </a:tc>
                <a:tc>
                  <a:txBody>
                    <a:bodyPr/>
                    <a:lstStyle/>
                    <a:p>
                      <a:r>
                        <a:rPr kumimoji="1" lang="en-US" altLang="ja-JP" sz="1600" dirty="0"/>
                        <a:t>Is the originating criteria based on value content?</a:t>
                      </a:r>
                      <a:endParaRPr kumimoji="1" lang="ja-JP" altLang="en-US" sz="1600" dirty="0"/>
                    </a:p>
                  </a:txBody>
                  <a:tcPr/>
                </a:tc>
                <a:tc>
                  <a:txBody>
                    <a:bodyPr/>
                    <a:lstStyle/>
                    <a:p>
                      <a:r>
                        <a:rPr kumimoji="1" lang="en-US" altLang="ja-JP" sz="1600" dirty="0"/>
                        <a:t>o Yes</a:t>
                      </a:r>
                    </a:p>
                    <a:p>
                      <a:r>
                        <a:rPr kumimoji="1" lang="en-US" altLang="ja-JP" sz="1600" dirty="0"/>
                        <a:t>o No</a:t>
                      </a:r>
                    </a:p>
                    <a:p>
                      <a:r>
                        <a:rPr kumimoji="1" lang="en-US" altLang="ja-JP" sz="1600" dirty="0"/>
                        <a:t>If yes, provide the following:</a:t>
                      </a:r>
                    </a:p>
                    <a:p>
                      <a:r>
                        <a:rPr kumimoji="1" lang="en-US" altLang="ja-JP" sz="1600" dirty="0"/>
                        <a:t>(</a:t>
                      </a:r>
                      <a:r>
                        <a:rPr kumimoji="1" lang="en-US" altLang="ja-JP" sz="1600" dirty="0" err="1"/>
                        <a:t>i</a:t>
                      </a:r>
                      <a:r>
                        <a:rPr kumimoji="1" lang="en-US" altLang="ja-JP" sz="1600" dirty="0"/>
                        <a:t>) percentage of local value content:</a:t>
                      </a:r>
                    </a:p>
                    <a:p>
                      <a:r>
                        <a:rPr kumimoji="1" lang="en-US" altLang="ja-JP" sz="1600" dirty="0"/>
                        <a:t>(ii) components which constitute value addition</a:t>
                      </a:r>
                    </a:p>
                    <a:p>
                      <a:r>
                        <a:rPr kumimoji="1" lang="en-US" altLang="ja-JP" sz="1600" dirty="0"/>
                        <a:t>(e.g. material, profit, </a:t>
                      </a:r>
                      <a:r>
                        <a:rPr kumimoji="1" lang="en-US" altLang="ja-JP" sz="1600" dirty="0" err="1"/>
                        <a:t>labour</a:t>
                      </a:r>
                      <a:r>
                        <a:rPr kumimoji="1" lang="en-US" altLang="ja-JP" sz="1600" dirty="0"/>
                        <a:t>, overhead cost, etc.):</a:t>
                      </a:r>
                      <a:endParaRPr kumimoji="1" lang="ja-JP" altLang="en-US" sz="1600" dirty="0"/>
                    </a:p>
                  </a:txBody>
                  <a:tcPr/>
                </a:tc>
                <a:extLst>
                  <a:ext uri="{0D108BD9-81ED-4DB2-BD59-A6C34878D82A}">
                    <a16:rowId xmlns:a16="http://schemas.microsoft.com/office/drawing/2014/main" val="4239990981"/>
                  </a:ext>
                </a:extLst>
              </a:tr>
            </a:tbl>
          </a:graphicData>
        </a:graphic>
      </p:graphicFrame>
      <p:sp>
        <p:nvSpPr>
          <p:cNvPr id="13" name="吹き出し: 角を丸めた四角形 12">
            <a:extLst>
              <a:ext uri="{FF2B5EF4-FFF2-40B4-BE49-F238E27FC236}">
                <a16:creationId xmlns:a16="http://schemas.microsoft.com/office/drawing/2014/main" id="{386DB2FA-6D26-4A29-801B-670D956D7F61}"/>
              </a:ext>
            </a:extLst>
          </p:cNvPr>
          <p:cNvSpPr/>
          <p:nvPr/>
        </p:nvSpPr>
        <p:spPr>
          <a:xfrm>
            <a:off x="5411188" y="1510234"/>
            <a:ext cx="2824311" cy="448351"/>
          </a:xfrm>
          <a:prstGeom prst="wedgeRoundRectCallout">
            <a:avLst>
              <a:gd name="adj1" fmla="val -87256"/>
              <a:gd name="adj2" fmla="val 70990"/>
              <a:gd name="adj3" fmla="val 16667"/>
            </a:avLst>
          </a:prstGeom>
          <a:solidFill>
            <a:srgbClr val="FFF2CC">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rPr>
              <a:t>デミニマス条項はありますか？</a:t>
            </a:r>
          </a:p>
        </p:txBody>
      </p:sp>
      <p:sp>
        <p:nvSpPr>
          <p:cNvPr id="14" name="吹き出し: 角を丸めた四角形 13">
            <a:extLst>
              <a:ext uri="{FF2B5EF4-FFF2-40B4-BE49-F238E27FC236}">
                <a16:creationId xmlns:a16="http://schemas.microsoft.com/office/drawing/2014/main" id="{E66CB3AF-676C-4AD7-92CD-85952A49DF02}"/>
              </a:ext>
            </a:extLst>
          </p:cNvPr>
          <p:cNvSpPr/>
          <p:nvPr/>
        </p:nvSpPr>
        <p:spPr>
          <a:xfrm>
            <a:off x="5240106" y="3361566"/>
            <a:ext cx="2824311" cy="545691"/>
          </a:xfrm>
          <a:prstGeom prst="wedgeRoundRectCallout">
            <a:avLst>
              <a:gd name="adj1" fmla="val -81825"/>
              <a:gd name="adj2" fmla="val 63095"/>
              <a:gd name="adj3" fmla="val 16667"/>
            </a:avLst>
          </a:prstGeom>
          <a:solidFill>
            <a:srgbClr val="FFFF99">
              <a:alpha val="8470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rPr>
              <a:t>間接</a:t>
            </a:r>
            <a:r>
              <a:rPr kumimoji="1" lang="en-US" altLang="ja-JP" sz="1400" dirty="0">
                <a:solidFill>
                  <a:schemeClr val="tx1"/>
                </a:solidFill>
              </a:rPr>
              <a:t>/</a:t>
            </a:r>
            <a:r>
              <a:rPr kumimoji="1" lang="ja-JP" altLang="en-US" sz="1400" dirty="0">
                <a:solidFill>
                  <a:schemeClr val="tx1"/>
                </a:solidFill>
              </a:rPr>
              <a:t>中立材料、梱包材などのその他の追加基準があります。</a:t>
            </a:r>
          </a:p>
        </p:txBody>
      </p:sp>
      <p:sp>
        <p:nvSpPr>
          <p:cNvPr id="15" name="吹き出し: 角を丸めた四角形 14">
            <a:extLst>
              <a:ext uri="{FF2B5EF4-FFF2-40B4-BE49-F238E27FC236}">
                <a16:creationId xmlns:a16="http://schemas.microsoft.com/office/drawing/2014/main" id="{1D86BD3B-9F06-4795-888B-67AAC7A766B8}"/>
              </a:ext>
            </a:extLst>
          </p:cNvPr>
          <p:cNvSpPr/>
          <p:nvPr/>
        </p:nvSpPr>
        <p:spPr>
          <a:xfrm>
            <a:off x="5411188" y="2319921"/>
            <a:ext cx="2824311" cy="448351"/>
          </a:xfrm>
          <a:prstGeom prst="wedgeRoundRectCallout">
            <a:avLst>
              <a:gd name="adj1" fmla="val -87256"/>
              <a:gd name="adj2" fmla="val 70990"/>
              <a:gd name="adj3" fmla="val 16667"/>
            </a:avLst>
          </a:prstGeom>
          <a:solidFill>
            <a:srgbClr val="FFF2CC">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rPr>
              <a:t>累積規定が適用されますか？</a:t>
            </a:r>
          </a:p>
        </p:txBody>
      </p:sp>
      <p:sp>
        <p:nvSpPr>
          <p:cNvPr id="16" name="吹き出し: 角を丸めた四角形 15">
            <a:extLst>
              <a:ext uri="{FF2B5EF4-FFF2-40B4-BE49-F238E27FC236}">
                <a16:creationId xmlns:a16="http://schemas.microsoft.com/office/drawing/2014/main" id="{9E51B256-89AA-4ADE-BD14-67BA3CD8C19B}"/>
              </a:ext>
            </a:extLst>
          </p:cNvPr>
          <p:cNvSpPr/>
          <p:nvPr/>
        </p:nvSpPr>
        <p:spPr>
          <a:xfrm>
            <a:off x="5240106" y="4725833"/>
            <a:ext cx="3036688" cy="448351"/>
          </a:xfrm>
          <a:prstGeom prst="wedgeRoundRectCallout">
            <a:avLst>
              <a:gd name="adj1" fmla="val -86984"/>
              <a:gd name="adj2" fmla="val -23748"/>
              <a:gd name="adj3" fmla="val 16667"/>
            </a:avLst>
          </a:prstGeom>
          <a:solidFill>
            <a:srgbClr val="FFF2CC">
              <a:alpha val="8509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rPr>
              <a:t>付加価値基準を使っていますか？</a:t>
            </a:r>
          </a:p>
        </p:txBody>
      </p:sp>
      <p:sp>
        <p:nvSpPr>
          <p:cNvPr id="17" name="吹き出し: 角を丸めた四角形 16">
            <a:extLst>
              <a:ext uri="{FF2B5EF4-FFF2-40B4-BE49-F238E27FC236}">
                <a16:creationId xmlns:a16="http://schemas.microsoft.com/office/drawing/2014/main" id="{64CB3FA4-3590-4F54-9362-6A16FE27E05B}"/>
              </a:ext>
            </a:extLst>
          </p:cNvPr>
          <p:cNvSpPr/>
          <p:nvPr/>
        </p:nvSpPr>
        <p:spPr>
          <a:xfrm>
            <a:off x="565961" y="5250426"/>
            <a:ext cx="3421625" cy="779862"/>
          </a:xfrm>
          <a:prstGeom prst="wedgeRoundRectCallout">
            <a:avLst>
              <a:gd name="adj1" fmla="val 70433"/>
              <a:gd name="adj2" fmla="val 27214"/>
              <a:gd name="adj3" fmla="val 16667"/>
            </a:avLst>
          </a:prstGeom>
          <a:solidFill>
            <a:srgbClr val="FF00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a:solidFill>
                  <a:schemeClr val="tx1"/>
                </a:solidFill>
              </a:rPr>
              <a:t>・付加価値のパーセンテージ</a:t>
            </a:r>
            <a:endParaRPr kumimoji="1" lang="en-US" altLang="ja-JP" sz="1400" dirty="0">
              <a:solidFill>
                <a:schemeClr val="tx1"/>
              </a:solidFill>
            </a:endParaRPr>
          </a:p>
          <a:p>
            <a:r>
              <a:rPr kumimoji="1" lang="ja-JP" altLang="en-US" sz="1400" dirty="0">
                <a:solidFill>
                  <a:schemeClr val="tx1"/>
                </a:solidFill>
              </a:rPr>
              <a:t>・材料費・利益・労務費・本社管理費</a:t>
            </a:r>
            <a:endParaRPr kumimoji="1" lang="en-US" altLang="ja-JP" sz="1400" dirty="0">
              <a:solidFill>
                <a:schemeClr val="tx1"/>
              </a:solidFill>
            </a:endParaRPr>
          </a:p>
          <a:p>
            <a:r>
              <a:rPr kumimoji="1" lang="ja-JP" altLang="en-US" sz="1400" dirty="0">
                <a:solidFill>
                  <a:schemeClr val="tx1"/>
                </a:solidFill>
              </a:rPr>
              <a:t>を報告する</a:t>
            </a:r>
          </a:p>
        </p:txBody>
      </p:sp>
    </p:spTree>
    <p:extLst>
      <p:ext uri="{BB962C8B-B14F-4D97-AF65-F5344CB8AC3E}">
        <p14:creationId xmlns:p14="http://schemas.microsoft.com/office/powerpoint/2010/main" val="89938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118E087-D949-422D-BBCC-2DCD32A3D0E6}"/>
              </a:ext>
            </a:extLst>
          </p:cNvPr>
          <p:cNvSpPr>
            <a:spLocks noGrp="1"/>
          </p:cNvSpPr>
          <p:nvPr>
            <p:ph type="sldNum" sz="quarter" idx="10"/>
          </p:nvPr>
        </p:nvSpPr>
        <p:spPr/>
        <p:txBody>
          <a:bodyPr/>
          <a:lstStyle/>
          <a:p>
            <a:fld id="{04A1097B-1708-48CA-9A6B-0C7579E26D89}" type="slidenum">
              <a:rPr kumimoji="1" lang="ja-JP" altLang="en-US" smtClean="0"/>
              <a:t>8</a:t>
            </a:fld>
            <a:endParaRPr kumimoji="1" lang="ja-JP" altLang="en-US"/>
          </a:p>
        </p:txBody>
      </p:sp>
      <p:graphicFrame>
        <p:nvGraphicFramePr>
          <p:cNvPr id="12" name="表 12">
            <a:extLst>
              <a:ext uri="{FF2B5EF4-FFF2-40B4-BE49-F238E27FC236}">
                <a16:creationId xmlns:a16="http://schemas.microsoft.com/office/drawing/2014/main" id="{3D903E07-E1D2-4900-800F-F578078D4E6A}"/>
              </a:ext>
            </a:extLst>
          </p:cNvPr>
          <p:cNvGraphicFramePr>
            <a:graphicFrameLocks noGrp="1"/>
          </p:cNvGraphicFramePr>
          <p:nvPr>
            <p:extLst>
              <p:ext uri="{D42A27DB-BD31-4B8C-83A1-F6EECF244321}">
                <p14:modId xmlns:p14="http://schemas.microsoft.com/office/powerpoint/2010/main" val="1641140169"/>
              </p:ext>
            </p:extLst>
          </p:nvPr>
        </p:nvGraphicFramePr>
        <p:xfrm>
          <a:off x="479814" y="453104"/>
          <a:ext cx="8192238" cy="5125720"/>
        </p:xfrm>
        <a:graphic>
          <a:graphicData uri="http://schemas.openxmlformats.org/drawingml/2006/table">
            <a:tbl>
              <a:tblPr firstRow="1" bandRow="1">
                <a:tableStyleId>{5C22544A-7EE6-4342-B048-85BDC9FD1C3A}</a:tableStyleId>
              </a:tblPr>
              <a:tblGrid>
                <a:gridCol w="623668">
                  <a:extLst>
                    <a:ext uri="{9D8B030D-6E8A-4147-A177-3AD203B41FA5}">
                      <a16:colId xmlns:a16="http://schemas.microsoft.com/office/drawing/2014/main" val="3933435492"/>
                    </a:ext>
                  </a:extLst>
                </a:gridCol>
                <a:gridCol w="3412387">
                  <a:extLst>
                    <a:ext uri="{9D8B030D-6E8A-4147-A177-3AD203B41FA5}">
                      <a16:colId xmlns:a16="http://schemas.microsoft.com/office/drawing/2014/main" val="2018997957"/>
                    </a:ext>
                  </a:extLst>
                </a:gridCol>
                <a:gridCol w="4156183">
                  <a:extLst>
                    <a:ext uri="{9D8B030D-6E8A-4147-A177-3AD203B41FA5}">
                      <a16:colId xmlns:a16="http://schemas.microsoft.com/office/drawing/2014/main" val="295950434"/>
                    </a:ext>
                  </a:extLst>
                </a:gridCol>
              </a:tblGrid>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653903780"/>
                  </a:ext>
                </a:extLst>
              </a:tr>
              <a:tr h="370840">
                <a:tc>
                  <a:txBody>
                    <a:bodyPr/>
                    <a:lstStyle/>
                    <a:p>
                      <a:r>
                        <a:rPr kumimoji="1" lang="en-US" altLang="ja-JP" sz="1600" dirty="0"/>
                        <a:t>e</a:t>
                      </a:r>
                      <a:endParaRPr kumimoji="1" lang="ja-JP" altLang="en-US" sz="1600" dirty="0"/>
                    </a:p>
                  </a:txBody>
                  <a:tcPr/>
                </a:tc>
                <a:tc>
                  <a:txBody>
                    <a:bodyPr/>
                    <a:lstStyle/>
                    <a:p>
                      <a:r>
                        <a:rPr kumimoji="1" lang="en-US" altLang="ja-JP" sz="1600" dirty="0"/>
                        <a:t>Has CTC rule been applied for meeting originating criteria?</a:t>
                      </a:r>
                      <a:endParaRPr kumimoji="1" lang="ja-JP" altLang="en-US" sz="1600" dirty="0"/>
                    </a:p>
                  </a:txBody>
                  <a:tcPr/>
                </a:tc>
                <a:tc>
                  <a:txBody>
                    <a:bodyPr/>
                    <a:lstStyle/>
                    <a:p>
                      <a:r>
                        <a:rPr kumimoji="1" lang="en-US" altLang="ja-JP" sz="1600" dirty="0"/>
                        <a:t>o Yes</a:t>
                      </a:r>
                    </a:p>
                    <a:p>
                      <a:r>
                        <a:rPr kumimoji="1" lang="en-US" altLang="ja-JP" sz="1600" dirty="0"/>
                        <a:t>o No</a:t>
                      </a:r>
                    </a:p>
                    <a:p>
                      <a:r>
                        <a:rPr kumimoji="1" lang="en-US" altLang="ja-JP" sz="1600" dirty="0"/>
                        <a:t>If yes, provide HS of non-originating material/components used in production of good:</a:t>
                      </a:r>
                      <a:endParaRPr kumimoji="1" lang="ja-JP" altLang="en-US" sz="1600" dirty="0"/>
                    </a:p>
                  </a:txBody>
                  <a:tcPr/>
                </a:tc>
                <a:extLst>
                  <a:ext uri="{0D108BD9-81ED-4DB2-BD59-A6C34878D82A}">
                    <a16:rowId xmlns:a16="http://schemas.microsoft.com/office/drawing/2014/main" val="1199090887"/>
                  </a:ext>
                </a:extLst>
              </a:tr>
              <a:tr h="370840">
                <a:tc>
                  <a:txBody>
                    <a:bodyPr/>
                    <a:lstStyle/>
                    <a:p>
                      <a:r>
                        <a:rPr kumimoji="1" lang="en-US" altLang="ja-JP" sz="1600" dirty="0"/>
                        <a:t>f</a:t>
                      </a:r>
                      <a:endParaRPr kumimoji="1" lang="ja-JP" altLang="en-US" sz="1600" dirty="0"/>
                    </a:p>
                  </a:txBody>
                  <a:tcPr/>
                </a:tc>
                <a:tc>
                  <a:txBody>
                    <a:bodyPr/>
                    <a:lstStyle/>
                    <a:p>
                      <a:r>
                        <a:rPr kumimoji="1" lang="en-US" altLang="ja-JP" sz="1600" dirty="0"/>
                        <a:t>Has process rule been applied in ascertaining origin of good subject to this request?</a:t>
                      </a:r>
                      <a:endParaRPr kumimoji="1" lang="ja-JP" altLang="en-US" sz="1600" dirty="0"/>
                    </a:p>
                  </a:txBody>
                  <a:tcPr/>
                </a:tc>
                <a:tc>
                  <a:txBody>
                    <a:bodyPr/>
                    <a:lstStyle/>
                    <a:p>
                      <a:r>
                        <a:rPr kumimoji="1" lang="en-US" altLang="ja-JP" sz="1600" dirty="0"/>
                        <a:t>o Yes</a:t>
                      </a:r>
                    </a:p>
                    <a:p>
                      <a:r>
                        <a:rPr kumimoji="1" lang="en-US" altLang="ja-JP" sz="1600" dirty="0"/>
                        <a:t>o No</a:t>
                      </a:r>
                    </a:p>
                    <a:p>
                      <a:r>
                        <a:rPr kumimoji="1" lang="en-US" altLang="ja-JP" sz="1600" dirty="0"/>
                        <a:t>If yes, provide the rule applied:</a:t>
                      </a:r>
                      <a:endParaRPr kumimoji="1" lang="ja-JP" altLang="en-US" sz="1600" dirty="0"/>
                    </a:p>
                  </a:txBody>
                  <a:tcPr/>
                </a:tc>
                <a:extLst>
                  <a:ext uri="{0D108BD9-81ED-4DB2-BD59-A6C34878D82A}">
                    <a16:rowId xmlns:a16="http://schemas.microsoft.com/office/drawing/2014/main" val="541381853"/>
                  </a:ext>
                </a:extLst>
              </a:tr>
              <a:tr h="625495">
                <a:tc>
                  <a:txBody>
                    <a:bodyPr/>
                    <a:lstStyle/>
                    <a:p>
                      <a:r>
                        <a:rPr kumimoji="1" lang="en-US" altLang="ja-JP" sz="1600" dirty="0"/>
                        <a:t>g</a:t>
                      </a:r>
                      <a:endParaRPr kumimoji="1" lang="ja-JP" altLang="en-US" sz="1600" dirty="0"/>
                    </a:p>
                  </a:txBody>
                  <a:tcPr/>
                </a:tc>
                <a:tc>
                  <a:txBody>
                    <a:bodyPr/>
                    <a:lstStyle/>
                    <a:p>
                      <a:r>
                        <a:rPr kumimoji="1" lang="en-US" altLang="ja-JP" sz="1600" dirty="0"/>
                        <a:t>Has the </a:t>
                      </a:r>
                      <a:r>
                        <a:rPr kumimoji="1" lang="en-US" altLang="ja-JP" sz="1600" dirty="0" err="1"/>
                        <a:t>CoO</a:t>
                      </a:r>
                      <a:r>
                        <a:rPr kumimoji="1" lang="en-US" altLang="ja-JP" sz="1600" dirty="0"/>
                        <a:t> been issued retrospectively?</a:t>
                      </a:r>
                      <a:endParaRPr kumimoji="1" lang="ja-JP" altLang="en-US" sz="1600" dirty="0"/>
                    </a:p>
                  </a:txBody>
                  <a:tcPr/>
                </a:tc>
                <a:tc>
                  <a:txBody>
                    <a:bodyPr/>
                    <a:lstStyle/>
                    <a:p>
                      <a:r>
                        <a:rPr kumimoji="1" lang="en-US" altLang="ja-JP" sz="1600" dirty="0"/>
                        <a:t>o Yes</a:t>
                      </a:r>
                    </a:p>
                    <a:p>
                      <a:r>
                        <a:rPr kumimoji="1" lang="en-US" altLang="ja-JP" sz="1600" dirty="0"/>
                        <a:t>o No</a:t>
                      </a:r>
                    </a:p>
                    <a:p>
                      <a:r>
                        <a:rPr kumimoji="1" lang="en-US" altLang="ja-JP" sz="1600" dirty="0"/>
                        <a:t>If yes, provide reasons for same:</a:t>
                      </a:r>
                    </a:p>
                    <a:p>
                      <a:endParaRPr kumimoji="1" lang="ja-JP" altLang="en-US" sz="1600" dirty="0"/>
                    </a:p>
                  </a:txBody>
                  <a:tcPr/>
                </a:tc>
                <a:extLst>
                  <a:ext uri="{0D108BD9-81ED-4DB2-BD59-A6C34878D82A}">
                    <a16:rowId xmlns:a16="http://schemas.microsoft.com/office/drawing/2014/main" val="865950717"/>
                  </a:ext>
                </a:extLst>
              </a:tr>
              <a:tr h="370840">
                <a:tc>
                  <a:txBody>
                    <a:bodyPr/>
                    <a:lstStyle/>
                    <a:p>
                      <a:r>
                        <a:rPr kumimoji="1" lang="en-US" altLang="ja-JP" sz="1600" dirty="0"/>
                        <a:t>h</a:t>
                      </a:r>
                      <a:endParaRPr kumimoji="1" lang="ja-JP"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600" b="0" i="0" u="none" strike="noStrike" kern="1200" baseline="0" dirty="0">
                          <a:solidFill>
                            <a:schemeClr val="dk1"/>
                          </a:solidFill>
                          <a:latin typeface="+mn-lt"/>
                          <a:ea typeface="+mn-ea"/>
                          <a:cs typeface="+mn-cs"/>
                        </a:rPr>
                        <a:t>Has the consignment in question been directly shipped from country of origin?	</a:t>
                      </a:r>
                    </a:p>
                  </a:txBody>
                  <a:tcPr/>
                </a:tc>
                <a:tc>
                  <a:txBody>
                    <a:bodyPr/>
                    <a:lstStyle/>
                    <a:p>
                      <a:r>
                        <a:rPr kumimoji="1" lang="en-US" altLang="ja-JP" sz="1600" dirty="0"/>
                        <a:t>o Yes</a:t>
                      </a:r>
                    </a:p>
                    <a:p>
                      <a:r>
                        <a:rPr kumimoji="1" lang="en-US" altLang="ja-JP" sz="1600" dirty="0"/>
                        <a:t>o No</a:t>
                      </a:r>
                    </a:p>
                    <a:p>
                      <a:r>
                        <a:rPr kumimoji="1" lang="en-US" altLang="ja-JP" sz="1600" dirty="0"/>
                        <a:t>If not, then has it been ascertained that same is as per provisions of the concerned agreement?</a:t>
                      </a:r>
                    </a:p>
                    <a:p>
                      <a:r>
                        <a:rPr kumimoji="1" lang="en-US" altLang="ja-JP" sz="1600" dirty="0"/>
                        <a:t>How has it been ascertained that goods have met the prescribed conditions of Direct Shipment?</a:t>
                      </a:r>
                      <a:endParaRPr kumimoji="1" lang="ja-JP" altLang="en-US" sz="1600" dirty="0"/>
                    </a:p>
                  </a:txBody>
                  <a:tcPr/>
                </a:tc>
                <a:extLst>
                  <a:ext uri="{0D108BD9-81ED-4DB2-BD59-A6C34878D82A}">
                    <a16:rowId xmlns:a16="http://schemas.microsoft.com/office/drawing/2014/main" val="2860488062"/>
                  </a:ext>
                </a:extLst>
              </a:tr>
            </a:tbl>
          </a:graphicData>
        </a:graphic>
      </p:graphicFrame>
      <p:sp>
        <p:nvSpPr>
          <p:cNvPr id="3" name="吹き出し: 角を丸めた四角形 2">
            <a:extLst>
              <a:ext uri="{FF2B5EF4-FFF2-40B4-BE49-F238E27FC236}">
                <a16:creationId xmlns:a16="http://schemas.microsoft.com/office/drawing/2014/main" id="{4BAC2B7D-C679-4097-90D9-D768C4241C1D}"/>
              </a:ext>
            </a:extLst>
          </p:cNvPr>
          <p:cNvSpPr/>
          <p:nvPr/>
        </p:nvSpPr>
        <p:spPr>
          <a:xfrm>
            <a:off x="5128018" y="920749"/>
            <a:ext cx="3337556" cy="448351"/>
          </a:xfrm>
          <a:prstGeom prst="wedgeRoundRectCallout">
            <a:avLst>
              <a:gd name="adj1" fmla="val -106781"/>
              <a:gd name="adj2" fmla="val 18357"/>
              <a:gd name="adj3" fmla="val 16667"/>
            </a:avLst>
          </a:prstGeom>
          <a:solidFill>
            <a:srgbClr val="FFF2CC">
              <a:alpha val="8509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rPr>
              <a:t>関税番号変更基準を使っていますか？</a:t>
            </a:r>
          </a:p>
        </p:txBody>
      </p:sp>
      <p:sp>
        <p:nvSpPr>
          <p:cNvPr id="6" name="吹き出し: 角を丸めた四角形 5">
            <a:extLst>
              <a:ext uri="{FF2B5EF4-FFF2-40B4-BE49-F238E27FC236}">
                <a16:creationId xmlns:a16="http://schemas.microsoft.com/office/drawing/2014/main" id="{74AA8AED-F49C-43ED-8996-CBB131BA5463}"/>
              </a:ext>
            </a:extLst>
          </p:cNvPr>
          <p:cNvSpPr/>
          <p:nvPr/>
        </p:nvSpPr>
        <p:spPr>
          <a:xfrm>
            <a:off x="560062" y="1439443"/>
            <a:ext cx="3421625" cy="466049"/>
          </a:xfrm>
          <a:prstGeom prst="wedgeRoundRectCallout">
            <a:avLst>
              <a:gd name="adj1" fmla="val 73364"/>
              <a:gd name="adj2" fmla="val -23787"/>
              <a:gd name="adj3" fmla="val 16667"/>
            </a:avLst>
          </a:prstGeom>
          <a:solidFill>
            <a:srgbClr val="FFFF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a:solidFill>
                  <a:schemeClr val="tx1"/>
                </a:solidFill>
              </a:rPr>
              <a:t>非原産材料</a:t>
            </a:r>
            <a:r>
              <a:rPr kumimoji="1" lang="en-US" altLang="ja-JP" sz="1400" dirty="0">
                <a:solidFill>
                  <a:schemeClr val="tx1"/>
                </a:solidFill>
              </a:rPr>
              <a:t>/</a:t>
            </a:r>
            <a:r>
              <a:rPr kumimoji="1" lang="ja-JP" altLang="en-US" sz="1400" dirty="0">
                <a:solidFill>
                  <a:schemeClr val="tx1"/>
                </a:solidFill>
              </a:rPr>
              <a:t>部品の</a:t>
            </a:r>
            <a:r>
              <a:rPr kumimoji="1" lang="en-US" altLang="ja-JP" sz="1400" dirty="0">
                <a:solidFill>
                  <a:schemeClr val="tx1"/>
                </a:solidFill>
              </a:rPr>
              <a:t>HS</a:t>
            </a:r>
            <a:r>
              <a:rPr kumimoji="1" lang="ja-JP" altLang="en-US" sz="1400" dirty="0">
                <a:solidFill>
                  <a:schemeClr val="tx1"/>
                </a:solidFill>
              </a:rPr>
              <a:t>コードを報告する</a:t>
            </a:r>
          </a:p>
        </p:txBody>
      </p:sp>
      <p:sp>
        <p:nvSpPr>
          <p:cNvPr id="9" name="吹き出し: 角を丸めた四角形 8">
            <a:extLst>
              <a:ext uri="{FF2B5EF4-FFF2-40B4-BE49-F238E27FC236}">
                <a16:creationId xmlns:a16="http://schemas.microsoft.com/office/drawing/2014/main" id="{DE81338D-1CA8-4FB0-8C4A-10C5509D230E}"/>
              </a:ext>
            </a:extLst>
          </p:cNvPr>
          <p:cNvSpPr/>
          <p:nvPr/>
        </p:nvSpPr>
        <p:spPr>
          <a:xfrm>
            <a:off x="5222408" y="2124217"/>
            <a:ext cx="3337556" cy="448351"/>
          </a:xfrm>
          <a:prstGeom prst="wedgeRoundRectCallout">
            <a:avLst>
              <a:gd name="adj1" fmla="val -106781"/>
              <a:gd name="adj2" fmla="val 18357"/>
              <a:gd name="adj3" fmla="val 16667"/>
            </a:avLst>
          </a:prstGeom>
          <a:solidFill>
            <a:srgbClr val="FFF2CC">
              <a:alpha val="8509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rPr>
              <a:t>加工基準を使っていますか？</a:t>
            </a:r>
          </a:p>
        </p:txBody>
      </p:sp>
      <p:sp>
        <p:nvSpPr>
          <p:cNvPr id="10" name="吹き出し: 角を丸めた四角形 9">
            <a:extLst>
              <a:ext uri="{FF2B5EF4-FFF2-40B4-BE49-F238E27FC236}">
                <a16:creationId xmlns:a16="http://schemas.microsoft.com/office/drawing/2014/main" id="{F35644A5-7343-41A6-8D0A-ED297AED7BED}"/>
              </a:ext>
            </a:extLst>
          </p:cNvPr>
          <p:cNvSpPr/>
          <p:nvPr/>
        </p:nvSpPr>
        <p:spPr>
          <a:xfrm>
            <a:off x="5177794" y="2980649"/>
            <a:ext cx="3337556" cy="448351"/>
          </a:xfrm>
          <a:prstGeom prst="wedgeRoundRectCallout">
            <a:avLst>
              <a:gd name="adj1" fmla="val -106251"/>
              <a:gd name="adj2" fmla="val -10590"/>
              <a:gd name="adj3" fmla="val 16667"/>
            </a:avLst>
          </a:prstGeom>
          <a:solidFill>
            <a:srgbClr val="FFF2CC">
              <a:alpha val="8509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err="1">
                <a:solidFill>
                  <a:schemeClr val="tx1"/>
                </a:solidFill>
              </a:rPr>
              <a:t>CoO</a:t>
            </a:r>
            <a:r>
              <a:rPr kumimoji="1" lang="ja-JP" altLang="en-US" sz="1400" dirty="0">
                <a:solidFill>
                  <a:schemeClr val="tx1"/>
                </a:solidFill>
              </a:rPr>
              <a:t>は遡及的に発行されましたか？</a:t>
            </a:r>
          </a:p>
        </p:txBody>
      </p:sp>
      <p:sp>
        <p:nvSpPr>
          <p:cNvPr id="11" name="吹き出し: 角を丸めた四角形 10">
            <a:extLst>
              <a:ext uri="{FF2B5EF4-FFF2-40B4-BE49-F238E27FC236}">
                <a16:creationId xmlns:a16="http://schemas.microsoft.com/office/drawing/2014/main" id="{7007CC70-8BBA-49A7-8FF5-0A305E5F4717}"/>
              </a:ext>
            </a:extLst>
          </p:cNvPr>
          <p:cNvSpPr/>
          <p:nvPr/>
        </p:nvSpPr>
        <p:spPr>
          <a:xfrm>
            <a:off x="560062" y="3545267"/>
            <a:ext cx="3421625" cy="393782"/>
          </a:xfrm>
          <a:prstGeom prst="wedgeRoundRectCallout">
            <a:avLst>
              <a:gd name="adj1" fmla="val 73364"/>
              <a:gd name="adj2" fmla="val -23787"/>
              <a:gd name="adj3" fmla="val 16667"/>
            </a:avLst>
          </a:prstGeom>
          <a:solidFill>
            <a:srgbClr val="FFF2CC">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a:solidFill>
                  <a:schemeClr val="tx1"/>
                </a:solidFill>
              </a:rPr>
              <a:t>遅れた理由を報告する</a:t>
            </a:r>
          </a:p>
        </p:txBody>
      </p:sp>
      <p:sp>
        <p:nvSpPr>
          <p:cNvPr id="13" name="吹き出し: 角を丸めた四角形 12">
            <a:extLst>
              <a:ext uri="{FF2B5EF4-FFF2-40B4-BE49-F238E27FC236}">
                <a16:creationId xmlns:a16="http://schemas.microsoft.com/office/drawing/2014/main" id="{D1336C14-6741-4D5B-8C58-1B4DF0D44663}"/>
              </a:ext>
            </a:extLst>
          </p:cNvPr>
          <p:cNvSpPr/>
          <p:nvPr/>
        </p:nvSpPr>
        <p:spPr>
          <a:xfrm>
            <a:off x="5326630" y="4061257"/>
            <a:ext cx="3337556" cy="448351"/>
          </a:xfrm>
          <a:prstGeom prst="wedgeRoundRectCallout">
            <a:avLst>
              <a:gd name="adj1" fmla="val -103069"/>
              <a:gd name="adj2" fmla="val 10463"/>
              <a:gd name="adj3" fmla="val 16667"/>
            </a:avLst>
          </a:prstGeom>
          <a:solidFill>
            <a:srgbClr val="FFF2CC">
              <a:alpha val="85098"/>
            </a:srgb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a:solidFill>
                  <a:schemeClr val="tx1"/>
                </a:solidFill>
              </a:rPr>
              <a:t>対象の貨物は原産国から直接発送されていますか？</a:t>
            </a:r>
          </a:p>
        </p:txBody>
      </p:sp>
      <p:sp>
        <p:nvSpPr>
          <p:cNvPr id="14" name="吹き出し: 角を丸めた四角形 13">
            <a:extLst>
              <a:ext uri="{FF2B5EF4-FFF2-40B4-BE49-F238E27FC236}">
                <a16:creationId xmlns:a16="http://schemas.microsoft.com/office/drawing/2014/main" id="{C495581A-65B7-4BD2-8F71-C0110355F2FA}"/>
              </a:ext>
            </a:extLst>
          </p:cNvPr>
          <p:cNvSpPr/>
          <p:nvPr/>
        </p:nvSpPr>
        <p:spPr>
          <a:xfrm>
            <a:off x="607256" y="4952509"/>
            <a:ext cx="3421625" cy="1513183"/>
          </a:xfrm>
          <a:prstGeom prst="wedgeRoundRectCallout">
            <a:avLst>
              <a:gd name="adj1" fmla="val 73364"/>
              <a:gd name="adj2" fmla="val -23787"/>
              <a:gd name="adj3" fmla="val 16667"/>
            </a:avLst>
          </a:prstGeom>
          <a:solidFill>
            <a:srgbClr val="FFF2CC">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a:solidFill>
                  <a:schemeClr val="tx1"/>
                </a:solidFill>
              </a:rPr>
              <a:t>そうでない場合、関係する協定の規定と同じであることが確認されましたか？</a:t>
            </a:r>
          </a:p>
          <a:p>
            <a:r>
              <a:rPr kumimoji="1" lang="ja-JP" altLang="en-US" sz="1400">
                <a:solidFill>
                  <a:schemeClr val="tx1"/>
                </a:solidFill>
              </a:rPr>
              <a:t>商品が直接出荷の所定の条件を満たしていることがどのように確認されましたか？</a:t>
            </a:r>
            <a:endParaRPr kumimoji="1" lang="ja-JP" altLang="en-US" sz="1400" dirty="0">
              <a:solidFill>
                <a:schemeClr val="tx1"/>
              </a:solidFill>
            </a:endParaRPr>
          </a:p>
        </p:txBody>
      </p:sp>
    </p:spTree>
    <p:extLst>
      <p:ext uri="{BB962C8B-B14F-4D97-AF65-F5344CB8AC3E}">
        <p14:creationId xmlns:p14="http://schemas.microsoft.com/office/powerpoint/2010/main" val="207596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89D931-9DEA-4BFD-BEB4-3DCF905381BD}"/>
              </a:ext>
            </a:extLst>
          </p:cNvPr>
          <p:cNvSpPr>
            <a:spLocks noGrp="1"/>
          </p:cNvSpPr>
          <p:nvPr>
            <p:ph type="sldNum" sz="quarter" idx="10"/>
          </p:nvPr>
        </p:nvSpPr>
        <p:spPr/>
        <p:txBody>
          <a:bodyPr/>
          <a:lstStyle/>
          <a:p>
            <a:fld id="{04A1097B-1708-48CA-9A6B-0C7579E26D89}" type="slidenum">
              <a:rPr kumimoji="1" lang="ja-JP" altLang="en-US" smtClean="0"/>
              <a:t>9</a:t>
            </a:fld>
            <a:endParaRPr kumimoji="1" lang="ja-JP" altLang="en-US"/>
          </a:p>
        </p:txBody>
      </p:sp>
      <p:pic>
        <p:nvPicPr>
          <p:cNvPr id="4" name="図 3" descr="テーブル, ケーキ, 食品, 帽子 が含まれている画像&#10;&#10;自動的に生成された説明">
            <a:extLst>
              <a:ext uri="{FF2B5EF4-FFF2-40B4-BE49-F238E27FC236}">
                <a16:creationId xmlns:a16="http://schemas.microsoft.com/office/drawing/2014/main" id="{014E9656-F646-429C-A8B9-FF7D78F9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717" y="1474645"/>
            <a:ext cx="2682701" cy="2455788"/>
          </a:xfrm>
          <a:prstGeom prst="rect">
            <a:avLst/>
          </a:prstGeom>
        </p:spPr>
      </p:pic>
      <p:sp>
        <p:nvSpPr>
          <p:cNvPr id="6" name="テキスト ボックス 5">
            <a:extLst>
              <a:ext uri="{FF2B5EF4-FFF2-40B4-BE49-F238E27FC236}">
                <a16:creationId xmlns:a16="http://schemas.microsoft.com/office/drawing/2014/main" id="{ABAD2FF2-2B91-41AC-B7BE-5A999A2AC35F}"/>
              </a:ext>
            </a:extLst>
          </p:cNvPr>
          <p:cNvSpPr txBox="1"/>
          <p:nvPr/>
        </p:nvSpPr>
        <p:spPr>
          <a:xfrm>
            <a:off x="647997" y="735041"/>
            <a:ext cx="6920875" cy="369332"/>
          </a:xfrm>
          <a:prstGeom prst="rect">
            <a:avLst/>
          </a:prstGeom>
          <a:solidFill>
            <a:srgbClr val="FFFF99"/>
          </a:solidFill>
        </p:spPr>
        <p:txBody>
          <a:bodyPr wrap="square" rtlCol="0">
            <a:spAutoFit/>
          </a:bodyPr>
          <a:lstStyle/>
          <a:p>
            <a:pPr algn="ctr"/>
            <a:r>
              <a:rPr kumimoji="1" lang="ja-JP" altLang="en-US" dirty="0"/>
              <a:t>あなたは日本から鮭のおにぎりを輸入してインドで販売います。</a:t>
            </a:r>
            <a:endParaRPr kumimoji="1" lang="en-US" altLang="ja-JP" dirty="0"/>
          </a:p>
        </p:txBody>
      </p:sp>
      <p:sp>
        <p:nvSpPr>
          <p:cNvPr id="8" name="テキスト ボックス 7">
            <a:extLst>
              <a:ext uri="{FF2B5EF4-FFF2-40B4-BE49-F238E27FC236}">
                <a16:creationId xmlns:a16="http://schemas.microsoft.com/office/drawing/2014/main" id="{97329F31-665E-451C-9345-2AB65CD9C98D}"/>
              </a:ext>
            </a:extLst>
          </p:cNvPr>
          <p:cNvSpPr txBox="1"/>
          <p:nvPr/>
        </p:nvSpPr>
        <p:spPr>
          <a:xfrm>
            <a:off x="4405089" y="1612656"/>
            <a:ext cx="2492990" cy="2031325"/>
          </a:xfrm>
          <a:prstGeom prst="rect">
            <a:avLst/>
          </a:prstGeom>
          <a:noFill/>
        </p:spPr>
        <p:txBody>
          <a:bodyPr wrap="none" rtlCol="0">
            <a:spAutoFit/>
          </a:bodyPr>
          <a:lstStyle/>
          <a:p>
            <a:r>
              <a:rPr kumimoji="1" lang="en-US" altLang="ja-JP" dirty="0"/>
              <a:t>A</a:t>
            </a:r>
            <a:r>
              <a:rPr kumimoji="1" lang="ja-JP" altLang="en-US" dirty="0"/>
              <a:t>社から</a:t>
            </a:r>
            <a:endParaRPr kumimoji="1" lang="en-US" altLang="ja-JP" dirty="0"/>
          </a:p>
          <a:p>
            <a:r>
              <a:rPr kumimoji="1" lang="ja-JP" altLang="en-US" dirty="0"/>
              <a:t>輸入価格１個１００円</a:t>
            </a:r>
            <a:endParaRPr kumimoji="1" lang="en-US" altLang="ja-JP" dirty="0"/>
          </a:p>
          <a:p>
            <a:r>
              <a:rPr kumimoji="1" lang="ja-JP" altLang="en-US" dirty="0"/>
              <a:t>販売価格１個１５０円</a:t>
            </a:r>
            <a:endParaRPr kumimoji="1" lang="en-US" altLang="ja-JP" dirty="0"/>
          </a:p>
          <a:p>
            <a:endParaRPr kumimoji="1" lang="en-US" altLang="ja-JP" dirty="0"/>
          </a:p>
          <a:p>
            <a:r>
              <a:rPr kumimoji="1" lang="en-US" altLang="ja-JP" dirty="0"/>
              <a:t>B</a:t>
            </a:r>
            <a:r>
              <a:rPr kumimoji="1" lang="ja-JP" altLang="en-US" dirty="0"/>
              <a:t>社から</a:t>
            </a:r>
            <a:endParaRPr kumimoji="1" lang="en-US" altLang="ja-JP" dirty="0"/>
          </a:p>
          <a:p>
            <a:r>
              <a:rPr kumimoji="1" lang="ja-JP" altLang="en-US" dirty="0"/>
              <a:t>輸入価格１個１００円</a:t>
            </a:r>
            <a:endParaRPr kumimoji="1" lang="en-US" altLang="ja-JP" dirty="0"/>
          </a:p>
          <a:p>
            <a:r>
              <a:rPr kumimoji="1" lang="ja-JP" altLang="en-US" dirty="0"/>
              <a:t>販売価格１個１７０円</a:t>
            </a:r>
            <a:endParaRPr kumimoji="1" lang="en-US" altLang="ja-JP" dirty="0"/>
          </a:p>
        </p:txBody>
      </p:sp>
      <p:sp>
        <p:nvSpPr>
          <p:cNvPr id="10" name="思考の吹き出し: 雲形 9">
            <a:extLst>
              <a:ext uri="{FF2B5EF4-FFF2-40B4-BE49-F238E27FC236}">
                <a16:creationId xmlns:a16="http://schemas.microsoft.com/office/drawing/2014/main" id="{907A84F5-96E3-420E-B250-9949E417EA37}"/>
              </a:ext>
            </a:extLst>
          </p:cNvPr>
          <p:cNvSpPr/>
          <p:nvPr/>
        </p:nvSpPr>
        <p:spPr>
          <a:xfrm>
            <a:off x="2615147" y="3910684"/>
            <a:ext cx="4564367" cy="2678307"/>
          </a:xfrm>
          <a:prstGeom prst="cloudCallout">
            <a:avLst>
              <a:gd name="adj1" fmla="val -44199"/>
              <a:gd name="adj2" fmla="val -678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社のおにぎり、</a:t>
            </a:r>
            <a:r>
              <a:rPr kumimoji="1" lang="en-US" altLang="ja-JP" dirty="0">
                <a:solidFill>
                  <a:schemeClr val="tx1"/>
                </a:solidFill>
              </a:rPr>
              <a:t>B</a:t>
            </a:r>
            <a:r>
              <a:rPr kumimoji="1" lang="ja-JP" altLang="en-US" dirty="0">
                <a:solidFill>
                  <a:schemeClr val="tx1"/>
                </a:solidFill>
              </a:rPr>
              <a:t>社より販売価格下げてやっと売れるようになったけど</a:t>
            </a:r>
          </a:p>
          <a:p>
            <a:pPr algn="ctr"/>
            <a:r>
              <a:rPr kumimoji="1" lang="ja-JP" altLang="en-US" dirty="0">
                <a:solidFill>
                  <a:schemeClr val="tx1"/>
                </a:solidFill>
              </a:rPr>
              <a:t>利幅が小さいので仕入価格を下げたいな。</a:t>
            </a:r>
          </a:p>
        </p:txBody>
      </p:sp>
      <p:sp>
        <p:nvSpPr>
          <p:cNvPr id="3" name="Rectangle 3">
            <a:extLst>
              <a:ext uri="{FF2B5EF4-FFF2-40B4-BE49-F238E27FC236}">
                <a16:creationId xmlns:a16="http://schemas.microsoft.com/office/drawing/2014/main" id="{B1BA48CA-AE07-4743-A99D-70B325D66C77}"/>
              </a:ext>
            </a:extLst>
          </p:cNvPr>
          <p:cNvSpPr/>
          <p:nvPr/>
        </p:nvSpPr>
        <p:spPr>
          <a:xfrm>
            <a:off x="331088" y="143921"/>
            <a:ext cx="3527090" cy="349250"/>
          </a:xfrm>
          <a:prstGeom prst="rect">
            <a:avLst/>
          </a:prstGeom>
          <a:solidFill>
            <a:srgbClr val="FFF2CC"/>
          </a:solidFill>
          <a:ln>
            <a:solidFill>
              <a:srgbClr val="D010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ja-JP" altLang="en-US" sz="2000" dirty="0">
                <a:solidFill>
                  <a:srgbClr val="222222"/>
                </a:solidFill>
                <a:latin typeface="Arial" panose="020B0604020202020204" pitchFamily="34" charset="0"/>
                <a:cs typeface="Arial" panose="020B0604020202020204" pitchFamily="34" charset="0"/>
              </a:rPr>
              <a:t>輸出者への情報開示は危険！</a:t>
            </a:r>
            <a:endParaRPr lang="en-US" altLang="ja-JP" sz="2000" dirty="0">
              <a:solidFill>
                <a:srgbClr val="222222"/>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FE7A93C1-8E6A-4157-89B0-DBE7616895BD}"/>
              </a:ext>
            </a:extLst>
          </p:cNvPr>
          <p:cNvSpPr txBox="1"/>
          <p:nvPr/>
        </p:nvSpPr>
        <p:spPr>
          <a:xfrm>
            <a:off x="4026213" y="157548"/>
            <a:ext cx="4786700" cy="369332"/>
          </a:xfrm>
          <a:prstGeom prst="rect">
            <a:avLst/>
          </a:prstGeom>
          <a:noFill/>
        </p:spPr>
        <p:txBody>
          <a:bodyPr wrap="square" rtlCol="0">
            <a:spAutoFit/>
          </a:bodyPr>
          <a:lstStyle/>
          <a:p>
            <a:r>
              <a:rPr kumimoji="1" lang="ja-JP" altLang="en-US" dirty="0"/>
              <a:t>通達にないことも聞いてくる可能性あり</a:t>
            </a:r>
            <a:endParaRPr kumimoji="1" lang="en-US" altLang="ja-JP" dirty="0"/>
          </a:p>
        </p:txBody>
      </p:sp>
    </p:spTree>
    <p:extLst>
      <p:ext uri="{BB962C8B-B14F-4D97-AF65-F5344CB8AC3E}">
        <p14:creationId xmlns:p14="http://schemas.microsoft.com/office/powerpoint/2010/main" val="3556097215"/>
      </p:ext>
    </p:extLst>
  </p:cSld>
  <p:clrMapOvr>
    <a:masterClrMapping/>
  </p:clrMapOvr>
</p:sld>
</file>

<file path=ppt/theme/theme1.xml><?xml version="1.0" encoding="utf-8"?>
<a:theme xmlns:a="http://schemas.openxmlformats.org/drawingml/2006/main" name="TCL Slide">
  <a:themeElements>
    <a:clrScheme name="TCL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CL Slide">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CL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CL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CL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CL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CL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CL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CL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CL Slide">
  <a:themeElements>
    <a:clrScheme name="TCL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CL Slide">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CL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CL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CL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CL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CL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CL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CL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CL Slide">
  <a:themeElements>
    <a:clrScheme name="TCL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CL Slide">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CL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CL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CL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CL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CL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CL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CL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7198</TotalTime>
  <Words>2611</Words>
  <Application>Microsoft Office PowerPoint</Application>
  <PresentationFormat>画面に合わせる (4:3)</PresentationFormat>
  <Paragraphs>257</Paragraphs>
  <Slides>17</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17</vt:i4>
      </vt:variant>
    </vt:vector>
  </HeadingPairs>
  <TitlesOfParts>
    <vt:vector size="26" baseType="lpstr">
      <vt:lpstr>HGPｺﾞｼｯｸM</vt:lpstr>
      <vt:lpstr>HGP創英角ﾎﾟｯﾌﾟ体</vt:lpstr>
      <vt:lpstr>游ゴシック</vt:lpstr>
      <vt:lpstr>Arial</vt:lpstr>
      <vt:lpstr>Tahoma</vt:lpstr>
      <vt:lpstr>Times New Roman</vt:lpstr>
      <vt:lpstr>TCL Slide</vt:lpstr>
      <vt:lpstr>1_TCL Slide</vt:lpstr>
      <vt:lpstr>2_TCL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貝崎 浩史</dc:creator>
  <cp:lastModifiedBy>貝崎 浩史</cp:lastModifiedBy>
  <cp:revision>462</cp:revision>
  <cp:lastPrinted>2019-01-14T13:15:49Z</cp:lastPrinted>
  <dcterms:created xsi:type="dcterms:W3CDTF">2018-11-23T11:40:30Z</dcterms:created>
  <dcterms:modified xsi:type="dcterms:W3CDTF">2020-09-25T17:56:56Z</dcterms:modified>
</cp:coreProperties>
</file>